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6" r:id="rId4"/>
    <p:sldId id="268" r:id="rId5"/>
    <p:sldId id="267" r:id="rId6"/>
    <p:sldId id="259" r:id="rId7"/>
    <p:sldId id="269" r:id="rId8"/>
    <p:sldId id="270" r:id="rId9"/>
    <p:sldId id="271" r:id="rId10"/>
    <p:sldId id="272" r:id="rId11"/>
    <p:sldId id="273" r:id="rId12"/>
    <p:sldId id="260" r:id="rId13"/>
    <p:sldId id="258" r:id="rId14"/>
    <p:sldId id="262" r:id="rId15"/>
    <p:sldId id="261" r:id="rId16"/>
    <p:sldId id="265" r:id="rId17"/>
    <p:sldId id="275" r:id="rId18"/>
    <p:sldId id="277" r:id="rId19"/>
    <p:sldId id="263" r:id="rId20"/>
    <p:sldId id="264" r:id="rId21"/>
    <p:sldId id="274" r:id="rId22"/>
    <p:sldId id="27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135D2-CA64-4385-8545-C7FC7FD4F426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F270E-3CCB-4E34-A86C-1C5577F4F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22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270E-3CCB-4E34-A86C-1C5577F4F69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02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23-2227-48A6-8990-5C68DCE9786E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2EC3-C4D1-4FC8-95C1-30844B2EB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14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23-2227-48A6-8990-5C68DCE9786E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2EC3-C4D1-4FC8-95C1-30844B2EB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67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23-2227-48A6-8990-5C68DCE9786E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2EC3-C4D1-4FC8-95C1-30844B2EB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95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23-2227-48A6-8990-5C68DCE9786E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2EC3-C4D1-4FC8-95C1-30844B2EB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71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23-2227-48A6-8990-5C68DCE9786E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2EC3-C4D1-4FC8-95C1-30844B2EB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03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23-2227-48A6-8990-5C68DCE9786E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2EC3-C4D1-4FC8-95C1-30844B2EB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62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23-2227-48A6-8990-5C68DCE9786E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2EC3-C4D1-4FC8-95C1-30844B2EB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76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23-2227-48A6-8990-5C68DCE9786E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2EC3-C4D1-4FC8-95C1-30844B2EB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61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23-2227-48A6-8990-5C68DCE9786E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2EC3-C4D1-4FC8-95C1-30844B2EB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24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23-2227-48A6-8990-5C68DCE9786E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2EC3-C4D1-4FC8-95C1-30844B2EB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43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23-2227-48A6-8990-5C68DCE9786E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2EC3-C4D1-4FC8-95C1-30844B2EB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90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E8923-2227-48A6-8990-5C68DCE9786E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2EC3-C4D1-4FC8-95C1-30844B2EB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9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tadella.cz/europarc/show_map.php?m=chko_beskydy_cz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OCHRANA PŘÍRODY 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783"/>
            <a:ext cx="3047865" cy="203191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0648"/>
            <a:ext cx="3068960" cy="30689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32" y="4293096"/>
            <a:ext cx="3074640" cy="20497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89018"/>
            <a:ext cx="3768080" cy="376808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39552" y="220309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čáp černý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80112" y="395965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sova pálená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9552" y="631240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rys ostrovid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74432" y="33545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ledňáček říční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OHROŽENÉ DRUHY ŽIVOČICHŮ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484785"/>
            <a:ext cx="1872208" cy="187220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32" y="3573016"/>
            <a:ext cx="3147237" cy="23604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2592288" cy="19442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09120"/>
            <a:ext cx="2377750" cy="15841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3823"/>
            <a:ext cx="3355851" cy="203588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11560" y="329970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majka obecná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704529" y="1484784"/>
            <a:ext cx="1577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vranka</a:t>
            </a:r>
            <a:r>
              <a:rPr lang="cs-CZ" b="1" dirty="0" smtClean="0">
                <a:solidFill>
                  <a:srgbClr val="00B050"/>
                </a:solidFill>
              </a:rPr>
              <a:t> obecná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6164939"/>
            <a:ext cx="200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otakárek fenyklový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056456" y="6024207"/>
            <a:ext cx="165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batolec duhový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444208" y="6095666"/>
            <a:ext cx="1880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kuňka žlutobřichá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59" y="423476"/>
            <a:ext cx="3670957" cy="240447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8" y="476672"/>
            <a:ext cx="3720413" cy="22322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4" y="4077072"/>
            <a:ext cx="3649588" cy="24330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81839"/>
            <a:ext cx="4499758" cy="252829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1908" y="2737542"/>
            <a:ext cx="1464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krkavec velký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076056" y="2828511"/>
            <a:ext cx="157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koroptev polní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211960" y="3616036"/>
            <a:ext cx="1777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užovka obojková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34249" y="3707740"/>
            <a:ext cx="1458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slavík obecný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6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Mapa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640213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hlinkClick r:id="rId3"/>
          </p:cNvPr>
          <p:cNvSpPr txBox="1"/>
          <p:nvPr/>
        </p:nvSpPr>
        <p:spPr>
          <a:xfrm>
            <a:off x="539552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8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OCHRANA ROSTLIN – chráněné druhy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lilie zlatohlavá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05" y="2174875"/>
            <a:ext cx="2640777" cy="3951288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lilie </a:t>
            </a:r>
            <a:r>
              <a:rPr lang="cs-CZ" dirty="0" err="1" smtClean="0"/>
              <a:t>cibulkonosná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53" y="3246311"/>
            <a:ext cx="3521227" cy="2774977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9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ORCHIDEJE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hlístník hnízdák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47051"/>
            <a:ext cx="2664296" cy="4014006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kruštík bahenní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33025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ORCHIDEJE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prstnatec</a:t>
            </a:r>
            <a:r>
              <a:rPr lang="cs-CZ" dirty="0" smtClean="0"/>
              <a:t> bezový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3" y="2924944"/>
            <a:ext cx="3998942" cy="2664295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/>
              <a:t>prstnatec</a:t>
            </a:r>
            <a:r>
              <a:rPr lang="cs-CZ" dirty="0" smtClean="0"/>
              <a:t> májový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3855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ORCHIDEJE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okrotice</a:t>
            </a:r>
            <a:r>
              <a:rPr lang="cs-CZ" dirty="0" smtClean="0"/>
              <a:t> bílá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97" y="2174875"/>
            <a:ext cx="1889593" cy="39512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vemeník dvoulistý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4880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ORCHIDEJE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střevíčník pantoflíček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tořič </a:t>
            </a:r>
            <a:r>
              <a:rPr lang="cs-CZ" dirty="0" err="1" smtClean="0"/>
              <a:t>včelonosný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39" y="2174875"/>
            <a:ext cx="3123547" cy="3951288"/>
          </a:xfrm>
        </p:spPr>
      </p:pic>
    </p:spTree>
    <p:extLst>
      <p:ext uri="{BB962C8B-B14F-4D97-AF65-F5344CB8AC3E}">
        <p14:creationId xmlns:p14="http://schemas.microsoft.com/office/powerpoint/2010/main" val="14710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hořec křížatý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9"/>
            <a:ext cx="4247086" cy="329857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koniklec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3247478" cy="3247478"/>
          </a:xfrm>
        </p:spPr>
      </p:pic>
    </p:spTree>
    <p:extLst>
      <p:ext uri="{BB962C8B-B14F-4D97-AF65-F5344CB8AC3E}">
        <p14:creationId xmlns:p14="http://schemas.microsoft.com/office/powerpoint/2010/main" val="30313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Chráněná území</a:t>
            </a:r>
          </a:p>
          <a:p>
            <a:pPr marL="790575" lvl="2" indent="-341313">
              <a:buFont typeface="Calibri" pitchFamily="34" charset="0"/>
              <a:buChar char="–"/>
            </a:pPr>
            <a:r>
              <a:rPr lang="cs-CZ" altLang="cs-CZ" sz="2600" b="1" dirty="0" smtClean="0">
                <a:solidFill>
                  <a:srgbClr val="00B050"/>
                </a:solidFill>
              </a:rPr>
              <a:t>velkoplošná :</a:t>
            </a:r>
            <a:r>
              <a:rPr lang="cs-CZ" altLang="cs-CZ" sz="2600" dirty="0" smtClean="0"/>
              <a:t>	</a:t>
            </a:r>
            <a:r>
              <a:rPr lang="cs-CZ" altLang="cs-CZ" sz="2600" b="1" dirty="0" smtClean="0"/>
              <a:t>národní park </a:t>
            </a:r>
            <a:r>
              <a:rPr lang="cs-CZ" altLang="cs-CZ" sz="2600" dirty="0" smtClean="0"/>
              <a:t>– NP</a:t>
            </a:r>
          </a:p>
          <a:p>
            <a:pPr marL="449262" lvl="2" indent="0">
              <a:buNone/>
            </a:pPr>
            <a:r>
              <a:rPr lang="cs-CZ" altLang="cs-CZ" sz="2600" dirty="0"/>
              <a:t>	</a:t>
            </a:r>
            <a:r>
              <a:rPr lang="cs-CZ" altLang="cs-CZ" sz="2600" dirty="0" smtClean="0"/>
              <a:t>		</a:t>
            </a:r>
            <a:r>
              <a:rPr lang="cs-CZ" altLang="cs-CZ" sz="2600" b="1" dirty="0" smtClean="0"/>
              <a:t>chráněná krajinná oblast </a:t>
            </a:r>
            <a:r>
              <a:rPr lang="cs-CZ" altLang="cs-CZ" sz="2600" dirty="0" smtClean="0"/>
              <a:t>- CHKO</a:t>
            </a:r>
          </a:p>
          <a:p>
            <a:pPr marL="790575" lvl="2" indent="-341313">
              <a:buFont typeface="Calibri" pitchFamily="34" charset="0"/>
              <a:buChar char="–"/>
            </a:pPr>
            <a:r>
              <a:rPr lang="cs-CZ" altLang="cs-CZ" sz="2600" b="1" dirty="0" smtClean="0">
                <a:solidFill>
                  <a:srgbClr val="00B050"/>
                </a:solidFill>
              </a:rPr>
              <a:t>maloplošná:</a:t>
            </a:r>
            <a:r>
              <a:rPr lang="cs-CZ" altLang="cs-CZ" sz="2600" dirty="0" smtClean="0"/>
              <a:t>	</a:t>
            </a:r>
            <a:r>
              <a:rPr lang="cs-CZ" altLang="cs-CZ" sz="2600" b="1" dirty="0" smtClean="0"/>
              <a:t>národní přírodní památka NPP </a:t>
            </a:r>
            <a:r>
              <a:rPr lang="cs-CZ" altLang="cs-CZ" sz="2600" dirty="0" smtClean="0"/>
              <a:t>– </a:t>
            </a:r>
            <a:r>
              <a:rPr lang="cs-CZ" altLang="cs-CZ" sz="2600" dirty="0" err="1" smtClean="0"/>
              <a:t>Pulčín</a:t>
            </a:r>
            <a:r>
              <a:rPr lang="cs-CZ" altLang="cs-CZ" sz="2600" dirty="0" smtClean="0"/>
              <a:t>, Radhošť, </a:t>
            </a:r>
            <a:r>
              <a:rPr lang="cs-CZ" altLang="cs-CZ" sz="2600" dirty="0" err="1" smtClean="0"/>
              <a:t>Kněhyně</a:t>
            </a:r>
            <a:endParaRPr lang="cs-CZ" altLang="cs-CZ" sz="2600" dirty="0" smtClean="0"/>
          </a:p>
          <a:p>
            <a:pPr marL="449262" lvl="2" indent="0">
              <a:buNone/>
            </a:pPr>
            <a:r>
              <a:rPr lang="cs-CZ" altLang="cs-CZ" sz="2600" dirty="0"/>
              <a:t>	</a:t>
            </a:r>
            <a:r>
              <a:rPr lang="cs-CZ" altLang="cs-CZ" sz="2600" dirty="0" smtClean="0"/>
              <a:t>		</a:t>
            </a:r>
            <a:r>
              <a:rPr lang="cs-CZ" altLang="cs-CZ" sz="2600" b="1" dirty="0" smtClean="0"/>
              <a:t>národní přírodní rezervace NPR </a:t>
            </a:r>
            <a:r>
              <a:rPr lang="cs-CZ" altLang="cs-CZ" sz="2600" dirty="0" smtClean="0"/>
              <a:t>–</a:t>
            </a:r>
            <a:r>
              <a:rPr lang="cs-CZ" altLang="cs-CZ" sz="2600" dirty="0"/>
              <a:t>	</a:t>
            </a:r>
            <a:r>
              <a:rPr lang="cs-CZ" altLang="cs-CZ" sz="2600" dirty="0" smtClean="0"/>
              <a:t>			</a:t>
            </a:r>
            <a:r>
              <a:rPr lang="cs-CZ" altLang="cs-CZ" sz="2600" b="1" dirty="0" smtClean="0"/>
              <a:t>přírodní památka </a:t>
            </a:r>
            <a:r>
              <a:rPr lang="cs-CZ" altLang="cs-CZ" sz="2600" dirty="0" smtClean="0"/>
              <a:t>- </a:t>
            </a:r>
            <a:r>
              <a:rPr lang="cs-CZ" altLang="cs-CZ" sz="2600" dirty="0" err="1" smtClean="0"/>
              <a:t>Kudlačena</a:t>
            </a:r>
            <a:r>
              <a:rPr lang="cs-CZ" altLang="cs-CZ" sz="2600" dirty="0" smtClean="0"/>
              <a:t>, Brodská</a:t>
            </a:r>
          </a:p>
          <a:p>
            <a:pPr marL="449262" lvl="2" indent="0">
              <a:buNone/>
            </a:pPr>
            <a:r>
              <a:rPr lang="cs-CZ" altLang="cs-CZ" sz="2600" dirty="0"/>
              <a:t>	</a:t>
            </a:r>
            <a:r>
              <a:rPr lang="cs-CZ" altLang="cs-CZ" sz="2600" dirty="0" smtClean="0"/>
              <a:t>		</a:t>
            </a:r>
            <a:r>
              <a:rPr lang="cs-CZ" altLang="cs-CZ" sz="2600" b="1" dirty="0" smtClean="0"/>
              <a:t>přírodní rezervace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4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ocún jesenní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hořec křížatý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80963"/>
            <a:ext cx="4041775" cy="3139111"/>
          </a:xfrm>
        </p:spPr>
      </p:pic>
    </p:spTree>
    <p:extLst>
      <p:ext uri="{BB962C8B-B14F-4D97-AF65-F5344CB8AC3E}">
        <p14:creationId xmlns:p14="http://schemas.microsoft.com/office/powerpoint/2010/main" val="27250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zeměžluč spanilá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suchopýr pochvatý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8386"/>
            <a:ext cx="4041775" cy="3024265"/>
          </a:xfrm>
        </p:spPr>
      </p:pic>
      <p:pic>
        <p:nvPicPr>
          <p:cNvPr id="15" name="Zástupný symbol pro obsah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42779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dub letní a dub zimní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dub letní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dub zimní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672408" cy="303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041775" cy="3031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91739"/>
            <a:ext cx="3341126" cy="2542388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395536" y="5301208"/>
            <a:ext cx="3096344" cy="1224136"/>
            <a:chOff x="395536" y="5301208"/>
            <a:chExt cx="3096344" cy="1224136"/>
          </a:xfrm>
        </p:grpSpPr>
        <p:sp>
          <p:nvSpPr>
            <p:cNvPr id="10" name="TextovéPole 9"/>
            <p:cNvSpPr txBox="1"/>
            <p:nvPr/>
          </p:nvSpPr>
          <p:spPr>
            <a:xfrm>
              <a:off x="395536" y="5301208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v létě nosíme kratší kalhoty</a:t>
              </a:r>
              <a:endParaRPr lang="cs-CZ" dirty="0"/>
            </a:p>
          </p:txBody>
        </p:sp>
        <p:cxnSp>
          <p:nvCxnSpPr>
            <p:cNvPr id="13" name="Přímá spojnice se šipkou 12"/>
            <p:cNvCxnSpPr/>
            <p:nvPr/>
          </p:nvCxnSpPr>
          <p:spPr>
            <a:xfrm>
              <a:off x="1619672" y="5805264"/>
              <a:ext cx="1872208" cy="7200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Skupina 16"/>
          <p:cNvGrpSpPr/>
          <p:nvPr/>
        </p:nvGrpSpPr>
        <p:grpSpPr>
          <a:xfrm>
            <a:off x="4716016" y="5301208"/>
            <a:ext cx="4013752" cy="1008112"/>
            <a:chOff x="4716016" y="5301208"/>
            <a:chExt cx="4013752" cy="1008112"/>
          </a:xfrm>
        </p:grpSpPr>
        <p:sp>
          <p:nvSpPr>
            <p:cNvPr id="11" name="Obdélník 10"/>
            <p:cNvSpPr/>
            <p:nvPr/>
          </p:nvSpPr>
          <p:spPr>
            <a:xfrm>
              <a:off x="6300192" y="5301208"/>
              <a:ext cx="24295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v zimně nosíme upnuté </a:t>
              </a:r>
            </a:p>
            <a:p>
              <a:r>
                <a:rPr lang="cs-CZ" dirty="0" smtClean="0"/>
                <a:t>dlouhé kalhoty </a:t>
              </a:r>
              <a:endParaRPr lang="cs-CZ" dirty="0"/>
            </a:p>
          </p:txBody>
        </p:sp>
        <p:cxnSp>
          <p:nvCxnSpPr>
            <p:cNvPr id="16" name="Přímá spojnice se šipkou 15"/>
            <p:cNvCxnSpPr>
              <a:stCxn id="11" idx="2"/>
            </p:cNvCxnSpPr>
            <p:nvPr/>
          </p:nvCxnSpPr>
          <p:spPr>
            <a:xfrm flipH="1">
              <a:off x="4716016" y="5947539"/>
              <a:ext cx="2798964" cy="36178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39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PARKY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6945"/>
            <a:ext cx="6819081" cy="406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729800" y="1557613"/>
            <a:ext cx="2150012" cy="647251"/>
            <a:chOff x="1007604" y="1557613"/>
            <a:chExt cx="2150012" cy="647251"/>
          </a:xfrm>
        </p:grpSpPr>
        <p:cxnSp>
          <p:nvCxnSpPr>
            <p:cNvPr id="6" name="Přímá spojnice se šipkou 5"/>
            <p:cNvCxnSpPr/>
            <p:nvPr/>
          </p:nvCxnSpPr>
          <p:spPr>
            <a:xfrm>
              <a:off x="2653560" y="1782929"/>
              <a:ext cx="504056" cy="421935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/>
            <p:cNvSpPr txBox="1"/>
            <p:nvPr/>
          </p:nvSpPr>
          <p:spPr>
            <a:xfrm>
              <a:off x="1007604" y="1557613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n w="19050">
                    <a:solidFill>
                      <a:srgbClr val="FFC000"/>
                    </a:solidFill>
                  </a:ln>
                </a:rPr>
                <a:t>České Švýcarsko</a:t>
              </a:r>
              <a:endParaRPr lang="cs-CZ" dirty="0">
                <a:ln w="19050">
                  <a:solidFill>
                    <a:srgbClr val="FFC000"/>
                  </a:solidFill>
                </a:ln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174633" y="1557613"/>
            <a:ext cx="2232248" cy="935283"/>
            <a:chOff x="4427984" y="1557613"/>
            <a:chExt cx="2232248" cy="935283"/>
          </a:xfrm>
        </p:grpSpPr>
        <p:cxnSp>
          <p:nvCxnSpPr>
            <p:cNvPr id="13" name="Přímá spojnice se šipkou 12"/>
            <p:cNvCxnSpPr/>
            <p:nvPr/>
          </p:nvCxnSpPr>
          <p:spPr>
            <a:xfrm flipH="1">
              <a:off x="4427984" y="1782929"/>
              <a:ext cx="504056" cy="709967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4932040" y="1557613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n>
                    <a:solidFill>
                      <a:srgbClr val="0070C0"/>
                    </a:solidFill>
                  </a:ln>
                </a:rPr>
                <a:t>Krkonošský NP</a:t>
              </a:r>
              <a:endParaRPr lang="cs-CZ" dirty="0">
                <a:ln>
                  <a:solidFill>
                    <a:srgbClr val="0070C0"/>
                  </a:solidFill>
                </a:ln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1079612" y="5157192"/>
            <a:ext cx="1800200" cy="801380"/>
            <a:chOff x="1079612" y="5157192"/>
            <a:chExt cx="1800200" cy="801380"/>
          </a:xfrm>
        </p:grpSpPr>
        <p:cxnSp>
          <p:nvCxnSpPr>
            <p:cNvPr id="17" name="Přímá spojnice se šipkou 16"/>
            <p:cNvCxnSpPr/>
            <p:nvPr/>
          </p:nvCxnSpPr>
          <p:spPr>
            <a:xfrm flipV="1">
              <a:off x="1647216" y="5157192"/>
              <a:ext cx="396044" cy="43204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1079612" y="558924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Šumavský NP</a:t>
              </a:r>
              <a:endParaRPr lang="cs-CZ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4193958" y="5296562"/>
            <a:ext cx="1476164" cy="954688"/>
            <a:chOff x="4193958" y="5296562"/>
            <a:chExt cx="1476164" cy="954688"/>
          </a:xfrm>
        </p:grpSpPr>
        <p:cxnSp>
          <p:nvCxnSpPr>
            <p:cNvPr id="23" name="Přímá spojnice se šipkou 22"/>
            <p:cNvCxnSpPr/>
            <p:nvPr/>
          </p:nvCxnSpPr>
          <p:spPr>
            <a:xfrm flipH="1" flipV="1">
              <a:off x="4193958" y="5296562"/>
              <a:ext cx="396044" cy="5853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23"/>
            <p:cNvSpPr txBox="1"/>
            <p:nvPr/>
          </p:nvSpPr>
          <p:spPr>
            <a:xfrm>
              <a:off x="4193958" y="5881918"/>
              <a:ext cx="147616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NP Podyjí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86" y="122351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Výsledek obrázku pro np podyjí zn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34" y="2516769"/>
            <a:ext cx="964704" cy="9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25" y="3717032"/>
            <a:ext cx="9525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34" y="5140990"/>
            <a:ext cx="1036082" cy="103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5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PARKY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Rozsáhlé území, jedinečné v národním měřítku, jehož značnou část zaujímají přirozené nebo lidskou činností málo ovlivněné ekosystémy.</a:t>
            </a:r>
            <a:endParaRPr lang="cs-CZ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Území národních parků je členěno do tří zón odstupňované ochrany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nejpřísnější režim je stanoven pro 1. zónu.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území národních parků je omezen volný pohyb veřejnosti, podrobnosti jsou stanoveny v jejich návštěvních řádech.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7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PARKY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400" dirty="0" smtClean="0"/>
              <a:t>NEJSTARŠÍ</a:t>
            </a:r>
          </a:p>
          <a:p>
            <a:endParaRPr lang="cs-CZ" sz="4400" dirty="0" smtClean="0"/>
          </a:p>
          <a:p>
            <a:r>
              <a:rPr lang="cs-CZ" sz="4400" dirty="0" smtClean="0"/>
              <a:t>NEJVĚTŠÍ</a:t>
            </a:r>
          </a:p>
          <a:p>
            <a:endParaRPr lang="cs-CZ" sz="4400" dirty="0" smtClean="0"/>
          </a:p>
          <a:p>
            <a:r>
              <a:rPr lang="cs-CZ" sz="4400" dirty="0" smtClean="0"/>
              <a:t>NEJMENŠÍ</a:t>
            </a:r>
          </a:p>
          <a:p>
            <a:pPr marL="0" indent="0">
              <a:buNone/>
            </a:pPr>
            <a:endParaRPr lang="cs-CZ" sz="4400" dirty="0" smtClean="0"/>
          </a:p>
          <a:p>
            <a:r>
              <a:rPr lang="cs-CZ" sz="4400" dirty="0" smtClean="0"/>
              <a:t>NEJMLADŠÍ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000" dirty="0" smtClean="0"/>
              <a:t>PODYJÍ</a:t>
            </a:r>
          </a:p>
          <a:p>
            <a:pPr marL="0" indent="0">
              <a:buNone/>
            </a:pPr>
            <a:endParaRPr lang="cs-CZ" sz="4000" dirty="0" smtClean="0"/>
          </a:p>
          <a:p>
            <a:r>
              <a:rPr lang="cs-CZ" sz="4000" dirty="0" smtClean="0"/>
              <a:t>ŠUMAVSKÝ</a:t>
            </a:r>
          </a:p>
          <a:p>
            <a:endParaRPr lang="cs-CZ" sz="4000" dirty="0" smtClean="0"/>
          </a:p>
          <a:p>
            <a:r>
              <a:rPr lang="cs-CZ" sz="4000" dirty="0" smtClean="0"/>
              <a:t>KRKONOŠSKÝ</a:t>
            </a:r>
          </a:p>
          <a:p>
            <a:pPr marL="0" indent="0">
              <a:buNone/>
            </a:pPr>
            <a:endParaRPr lang="cs-CZ" sz="4000" dirty="0" smtClean="0"/>
          </a:p>
          <a:p>
            <a:r>
              <a:rPr lang="cs-CZ" sz="4000" dirty="0" smtClean="0"/>
              <a:t>ČESKÉ ŠVÝCARSKO</a:t>
            </a:r>
            <a:endParaRPr lang="cs-CZ" sz="4000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3275856" y="1988840"/>
            <a:ext cx="1368152" cy="24482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3203848" y="1772816"/>
            <a:ext cx="1440160" cy="223224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3275856" y="2996952"/>
            <a:ext cx="1368152" cy="216024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3491880" y="5157192"/>
            <a:ext cx="1152128" cy="43204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5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Ochrana  živočichů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2" indent="-342900">
              <a:defRPr/>
            </a:pPr>
            <a:r>
              <a:rPr lang="cs-CZ" sz="2800" dirty="0"/>
              <a:t>Jaké 3 kategorie zvláště chráněných rostlin </a:t>
            </a:r>
            <a:br>
              <a:rPr lang="cs-CZ" sz="2800" dirty="0"/>
            </a:br>
            <a:r>
              <a:rPr lang="cs-CZ" sz="2800" dirty="0" smtClean="0"/>
              <a:t>i živočichů rozlišuje </a:t>
            </a:r>
            <a:r>
              <a:rPr lang="cs-CZ" sz="2800" dirty="0"/>
              <a:t>Vyhláška 395/1992 Sb.? </a:t>
            </a:r>
            <a:endParaRPr lang="cs-CZ" sz="2800" dirty="0" smtClean="0"/>
          </a:p>
          <a:p>
            <a:pPr marL="800100" lvl="3" indent="-342900"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kriticky </a:t>
            </a:r>
            <a:r>
              <a:rPr lang="cs-CZ" sz="2400" b="1" dirty="0">
                <a:solidFill>
                  <a:srgbClr val="FF0000"/>
                </a:solidFill>
              </a:rPr>
              <a:t>ohrožený druh 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457200" lvl="3" indent="0"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	</a:t>
            </a:r>
            <a:r>
              <a:rPr lang="cs-CZ" sz="2400" b="1" dirty="0" smtClean="0">
                <a:solidFill>
                  <a:srgbClr val="FF0000"/>
                </a:solidFill>
              </a:rPr>
              <a:t>	</a:t>
            </a:r>
            <a:r>
              <a:rPr lang="cs-CZ" sz="2400" dirty="0" smtClean="0"/>
              <a:t>mihule </a:t>
            </a:r>
            <a:r>
              <a:rPr lang="cs-CZ" sz="2400" dirty="0"/>
              <a:t>potoční, zmije obecná, </a:t>
            </a:r>
            <a:r>
              <a:rPr lang="cs-CZ" sz="2400" dirty="0" smtClean="0"/>
              <a:t>tetřev </a:t>
            </a:r>
            <a:r>
              <a:rPr lang="cs-CZ" sz="2400" dirty="0"/>
              <a:t>hlušec, </a:t>
            </a:r>
            <a:r>
              <a:rPr lang="cs-CZ" sz="2400" dirty="0" smtClean="0"/>
              <a:t>			kočka </a:t>
            </a:r>
            <a:r>
              <a:rPr lang="cs-CZ" sz="2400" dirty="0"/>
              <a:t>divoká</a:t>
            </a:r>
            <a:r>
              <a:rPr lang="cs-CZ" sz="2400" dirty="0" smtClean="0"/>
              <a:t>...</a:t>
            </a:r>
            <a:endParaRPr lang="cs-CZ" sz="2400" dirty="0"/>
          </a:p>
          <a:p>
            <a:pPr marL="800100" lvl="3" indent="-342900">
              <a:defRPr/>
            </a:pPr>
            <a:r>
              <a:rPr lang="cs-CZ" sz="2400" b="1" dirty="0">
                <a:solidFill>
                  <a:srgbClr val="FFC000"/>
                </a:solidFill>
              </a:rPr>
              <a:t>silně ohrožený druh </a:t>
            </a:r>
            <a:endParaRPr lang="cs-CZ" sz="2400" b="1" dirty="0" smtClean="0"/>
          </a:p>
          <a:p>
            <a:pPr marL="457200" lvl="3" indent="0">
              <a:buNone/>
              <a:defRPr/>
            </a:pPr>
            <a:r>
              <a:rPr lang="cs-CZ" sz="2400" b="1" dirty="0"/>
              <a:t>	</a:t>
            </a:r>
            <a:r>
              <a:rPr lang="cs-CZ" sz="2400" b="1" dirty="0" smtClean="0"/>
              <a:t>	</a:t>
            </a:r>
            <a:r>
              <a:rPr lang="cs-CZ" sz="2400" dirty="0" smtClean="0"/>
              <a:t>mlok </a:t>
            </a:r>
            <a:r>
              <a:rPr lang="cs-CZ" sz="2400" dirty="0"/>
              <a:t>skvrnitý, rosnička zelená, </a:t>
            </a:r>
            <a:r>
              <a:rPr lang="cs-CZ" sz="2400" dirty="0" smtClean="0"/>
              <a:t>ještěrka </a:t>
            </a:r>
            <a:r>
              <a:rPr lang="cs-CZ" sz="2400" dirty="0"/>
              <a:t>obecná, </a:t>
            </a:r>
            <a:r>
              <a:rPr lang="cs-CZ" sz="2400" dirty="0" smtClean="0"/>
              <a:t>			slepýš </a:t>
            </a:r>
            <a:r>
              <a:rPr lang="cs-CZ" sz="2400" dirty="0"/>
              <a:t>křehký, ledňáček říční, vydra, rys</a:t>
            </a:r>
            <a:r>
              <a:rPr lang="cs-CZ" sz="2400" dirty="0" smtClean="0"/>
              <a:t>...</a:t>
            </a:r>
            <a:endParaRPr lang="cs-CZ" sz="2400" dirty="0"/>
          </a:p>
          <a:p>
            <a:pPr marL="800100" lvl="3" indent="-342900">
              <a:defRPr/>
            </a:pPr>
            <a:r>
              <a:rPr lang="cs-CZ" sz="2400" b="1" dirty="0">
                <a:solidFill>
                  <a:srgbClr val="00B050"/>
                </a:solidFill>
              </a:rPr>
              <a:t>ohrožený druh </a:t>
            </a:r>
            <a:endParaRPr lang="cs-CZ" sz="2400" dirty="0" smtClean="0"/>
          </a:p>
          <a:p>
            <a:pPr marL="457200" lvl="3" indent="0">
              <a:buNone/>
              <a:defRPr/>
            </a:pPr>
            <a:r>
              <a:rPr lang="cs-CZ" sz="2400" dirty="0"/>
              <a:t>	</a:t>
            </a:r>
            <a:r>
              <a:rPr lang="cs-CZ" sz="2400" dirty="0" smtClean="0"/>
              <a:t>	ropucha </a:t>
            </a:r>
            <a:r>
              <a:rPr lang="cs-CZ" sz="2400" dirty="0"/>
              <a:t>obecná, užovka obojková, čáp bílý, </a:t>
            </a:r>
            <a:br>
              <a:rPr lang="cs-CZ" sz="2400" dirty="0"/>
            </a:br>
            <a:r>
              <a:rPr lang="cs-CZ" sz="2400" dirty="0" smtClean="0"/>
              <a:t>			výr </a:t>
            </a:r>
            <a:r>
              <a:rPr lang="cs-CZ" sz="2400" dirty="0"/>
              <a:t>velký, veverka obecná</a:t>
            </a:r>
            <a:r>
              <a:rPr lang="cs-CZ" sz="2400" dirty="0" smtClean="0"/>
              <a:t>...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2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KRITICKY OHROŽENÍ ŽIVOČICHOVÉ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7222"/>
            <a:ext cx="4624536" cy="3025768"/>
          </a:xfr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05" y="1196752"/>
            <a:ext cx="3713989" cy="278549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41" y="4149080"/>
            <a:ext cx="3669853" cy="2088232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395536" y="53372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sokol stěhovavý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843808" y="1456526"/>
            <a:ext cx="293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vrápenec malý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690264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modrásek </a:t>
            </a:r>
            <a:r>
              <a:rPr lang="cs-CZ" b="1" dirty="0" err="1" smtClean="0">
                <a:solidFill>
                  <a:srgbClr val="FF0000"/>
                </a:solidFill>
              </a:rPr>
              <a:t>černoskvrnný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5338936" cy="217450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4140168" cy="27614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3664"/>
            <a:ext cx="4572000" cy="309067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66873" y="24928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mihule potoční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19339" y="504682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čolek velký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5849" y="637783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plch zahradní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</a:rPr>
              <a:t>SILNĚ OHROŽENÝ DRUH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865612" cy="2377351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86742"/>
            <a:ext cx="3359534" cy="23780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4242"/>
            <a:ext cx="3548636" cy="215607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91" y="4144242"/>
            <a:ext cx="3511823" cy="234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39552" y="365485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slepýš křehký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986854" y="65456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rosnička zelená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9552" y="630079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škeble rybničná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148064" y="373971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ještěrka obecná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3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162</Words>
  <Application>Microsoft Office PowerPoint</Application>
  <PresentationFormat>Předvádění na obrazovce (4:3)</PresentationFormat>
  <Paragraphs>95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OCHRANA PŘÍRODY I.</vt:lpstr>
      <vt:lpstr>Prezentace aplikace PowerPoint</vt:lpstr>
      <vt:lpstr>NÁRODNÍ PARKY</vt:lpstr>
      <vt:lpstr>NÁRODNÍ PARKY</vt:lpstr>
      <vt:lpstr>NÁRODNÍ PARKY</vt:lpstr>
      <vt:lpstr>Ochrana  živočichů</vt:lpstr>
      <vt:lpstr>KRITICKY OHROŽENÍ ŽIVOČICHOVÉ</vt:lpstr>
      <vt:lpstr>Prezentace aplikace PowerPoint</vt:lpstr>
      <vt:lpstr>SILNĚ OHROŽENÝ DRUH</vt:lpstr>
      <vt:lpstr>Prezentace aplikace PowerPoint</vt:lpstr>
      <vt:lpstr>OHROŽENÉ DRUHY ŽIVOČICHŮ</vt:lpstr>
      <vt:lpstr>Prezentace aplikace PowerPoint</vt:lpstr>
      <vt:lpstr>Mapa</vt:lpstr>
      <vt:lpstr>OCHRANA ROSTLIN – chráněné druhy</vt:lpstr>
      <vt:lpstr>ORCHIDEJE</vt:lpstr>
      <vt:lpstr>ORCHIDEJE</vt:lpstr>
      <vt:lpstr>ORCHIDEJE</vt:lpstr>
      <vt:lpstr>ORCHIDEJE</vt:lpstr>
      <vt:lpstr>Prezentace aplikace PowerPoint</vt:lpstr>
      <vt:lpstr>Prezentace aplikace PowerPoint</vt:lpstr>
      <vt:lpstr>Prezentace aplikace PowerPoint</vt:lpstr>
      <vt:lpstr>dub letní a dub zimní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PŘÍRODY</dc:title>
  <dc:creator>Macháňová Radka</dc:creator>
  <cp:lastModifiedBy>Macháňová Radka</cp:lastModifiedBy>
  <cp:revision>16</cp:revision>
  <dcterms:created xsi:type="dcterms:W3CDTF">2017-03-17T07:39:48Z</dcterms:created>
  <dcterms:modified xsi:type="dcterms:W3CDTF">2017-03-17T10:02:13Z</dcterms:modified>
</cp:coreProperties>
</file>