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7DF9220-034A-4C29-9D69-40C229AB6410}" type="datetimeFigureOut">
              <a:rPr lang="cs-CZ" smtClean="0"/>
              <a:t>18.3.2017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81D611-BAD7-4EE0-8F25-7A9C6CB4BFA1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9220-034A-4C29-9D69-40C229AB6410}" type="datetimeFigureOut">
              <a:rPr lang="cs-CZ" smtClean="0"/>
              <a:t>18.3.2017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611-BAD7-4EE0-8F25-7A9C6CB4BF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9220-034A-4C29-9D69-40C229AB6410}" type="datetimeFigureOut">
              <a:rPr lang="cs-CZ" smtClean="0"/>
              <a:t>18.3.2017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611-BAD7-4EE0-8F25-7A9C6CB4BF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9220-034A-4C29-9D69-40C229AB6410}" type="datetimeFigureOut">
              <a:rPr lang="cs-CZ" smtClean="0"/>
              <a:t>18.3.2017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611-BAD7-4EE0-8F25-7A9C6CB4BF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9220-034A-4C29-9D69-40C229AB6410}" type="datetimeFigureOut">
              <a:rPr lang="cs-CZ" smtClean="0"/>
              <a:t>18.3.2017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611-BAD7-4EE0-8F25-7A9C6CB4BF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9220-034A-4C29-9D69-40C229AB6410}" type="datetimeFigureOut">
              <a:rPr lang="cs-CZ" smtClean="0"/>
              <a:t>18.3.2017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611-BAD7-4EE0-8F25-7A9C6CB4BFA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9220-034A-4C29-9D69-40C229AB6410}" type="datetimeFigureOut">
              <a:rPr lang="cs-CZ" smtClean="0"/>
              <a:t>18.3.2017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611-BAD7-4EE0-8F25-7A9C6CB4BF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9220-034A-4C29-9D69-40C229AB6410}" type="datetimeFigureOut">
              <a:rPr lang="cs-CZ" smtClean="0"/>
              <a:t>18.3.2017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611-BAD7-4EE0-8F25-7A9C6CB4BF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9220-034A-4C29-9D69-40C229AB6410}" type="datetimeFigureOut">
              <a:rPr lang="cs-CZ" smtClean="0"/>
              <a:t>18.3.2017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611-BAD7-4EE0-8F25-7A9C6CB4BF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9220-034A-4C29-9D69-40C229AB6410}" type="datetimeFigureOut">
              <a:rPr lang="cs-CZ" smtClean="0"/>
              <a:t>18.3.2017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611-BAD7-4EE0-8F25-7A9C6CB4BFA1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9220-034A-4C29-9D69-40C229AB6410}" type="datetimeFigureOut">
              <a:rPr lang="cs-CZ" smtClean="0"/>
              <a:t>18.3.2017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D611-BAD7-4EE0-8F25-7A9C6CB4BF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7DF9220-034A-4C29-9D69-40C229AB6410}" type="datetimeFigureOut">
              <a:rPr lang="cs-CZ" smtClean="0"/>
              <a:t>18.3.2017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181D611-BAD7-4EE0-8F25-7A9C6CB4BFA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onica.cz/natura-na-jizni-morave-tes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z/natura2000-design3/web_lokality.php?cast=1805&amp;akce=seznam&amp;co=&amp;jakShowSez=Strankovat&amp;opener=&amp;vztazne_id=&amp;order=IDX_CIS_KRAJE_NAZKR&amp;orderhow=DESC" TargetMode="External"/><Relationship Id="rId2" Type="http://schemas.openxmlformats.org/officeDocument/2006/relationships/hyperlink" Target="http://www.cso.cz/index.php?a=cat.2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61" y="1772816"/>
            <a:ext cx="501438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6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Vyzkoušej se!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Co víš o soustavě Natura 2000?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5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Co je to NATURA 2000?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NATURA 2000 je soustavou chráněn</a:t>
            </a:r>
            <a:r>
              <a:rPr lang="cs-CZ" dirty="0">
                <a:latin typeface="+mj-lt"/>
              </a:rPr>
              <a:t>ý</a:t>
            </a:r>
            <a:r>
              <a:rPr lang="cs-CZ" dirty="0" smtClean="0">
                <a:latin typeface="+mj-lt"/>
              </a:rPr>
              <a:t>ch území evropského významu. Jejím prostřednictvím</a:t>
            </a:r>
            <a:r>
              <a:rPr lang="cs-CZ" dirty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se chrání nejvzácnější a nejvíce ohrožené druhy planě rostoucích rostlin, volně žijících živočichů a také tzv. přírodních stanovišť, vyskytující se na území Evropské unie.</a:t>
            </a:r>
          </a:p>
          <a:p>
            <a:r>
              <a:rPr lang="cs-CZ" dirty="0" smtClean="0">
                <a:latin typeface="+mj-lt"/>
              </a:rPr>
              <a:t>Přírodními stanovišti rozumíme určité typy prostředí  = biotopy, například - horské bučiny nebo rašeliniště. </a:t>
            </a:r>
          </a:p>
          <a:p>
            <a:r>
              <a:rPr lang="cs-CZ" dirty="0" smtClean="0">
                <a:latin typeface="+mj-lt"/>
              </a:rPr>
              <a:t>Velikost a počet těchto území musí být přitom</a:t>
            </a:r>
            <a:r>
              <a:rPr lang="cs-CZ" dirty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takový, aby bylo zabezpečeno zachování těchto druhů a stanovišť na území celého státu ve stejném nebo lepším stavu.</a:t>
            </a:r>
          </a:p>
          <a:p>
            <a:r>
              <a:rPr lang="cs-CZ" dirty="0" smtClean="0">
                <a:latin typeface="+mj-lt"/>
              </a:rPr>
              <a:t>Cílem soustavy NATURA 2000 je proto zachovat biologickou rozmanitost</a:t>
            </a:r>
            <a:endParaRPr lang="cs-CZ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539"/>
            <a:ext cx="2116860" cy="173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2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je důležitá biologická rozmanitost?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rozmanitost druhů = biodiverzita</a:t>
            </a:r>
          </a:p>
          <a:p>
            <a:r>
              <a:rPr lang="cs-CZ" dirty="0" smtClean="0"/>
              <a:t>Přičiněním člověka jsou vztahy  mezi druhy, společenstvy a jejich neživým prostředím hodně ovlivněny.</a:t>
            </a:r>
          </a:p>
          <a:p>
            <a:r>
              <a:rPr lang="cs-CZ" dirty="0" smtClean="0"/>
              <a:t>Chceme všude tam, kde je to možné zachovat zbytky původních společenstev a podporovat zachování dalších blízkých </a:t>
            </a:r>
          </a:p>
          <a:p>
            <a:r>
              <a:rPr lang="cs-CZ" dirty="0" smtClean="0"/>
              <a:t>V roce 1992 byla tehdy 12 státy EU schválena myšlenka vytvoření celoevropské soustavy chráněných území – NATURA 2000.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3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NATURA 2000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Skládá se z území chráněných podle dvou zákonných předpisů:</a:t>
            </a:r>
          </a:p>
          <a:p>
            <a:r>
              <a:rPr lang="cs-CZ" dirty="0" smtClean="0"/>
              <a:t>směrnice o ptácích</a:t>
            </a:r>
          </a:p>
          <a:p>
            <a:pPr lvl="1"/>
            <a:r>
              <a:rPr lang="cs-CZ" dirty="0" smtClean="0"/>
              <a:t>pro vybrané druhy ptáků se vyhlašují tzv. </a:t>
            </a:r>
            <a:r>
              <a:rPr lang="cs-CZ" b="1" dirty="0" smtClean="0"/>
              <a:t>ptačí oblasti</a:t>
            </a:r>
          </a:p>
          <a:p>
            <a:r>
              <a:rPr lang="cs-CZ" dirty="0" smtClean="0"/>
              <a:t>směrnice o ochraně volně žijících živočichů, planě rostoucích rostlinách a přírodních stanovištích</a:t>
            </a:r>
          </a:p>
          <a:p>
            <a:pPr lvl="1"/>
            <a:r>
              <a:rPr lang="cs-CZ" dirty="0" smtClean="0"/>
              <a:t>vyhlašují se zvláštní </a:t>
            </a:r>
            <a:r>
              <a:rPr lang="cs-CZ" b="1" dirty="0" smtClean="0"/>
              <a:t>evropsky chráněná území</a:t>
            </a:r>
            <a:endParaRPr lang="cs-CZ" b="1" dirty="0"/>
          </a:p>
          <a:p>
            <a:r>
              <a:rPr lang="cs-CZ" dirty="0" smtClean="0"/>
              <a:t>vybrané druhy chráněných organismů se vztahují k celé EU</a:t>
            </a:r>
          </a:p>
          <a:p>
            <a:r>
              <a:rPr lang="cs-CZ" dirty="0" smtClean="0"/>
              <a:t>některé druhy (u nás hojné) budou přesto chráněny </a:t>
            </a:r>
            <a:r>
              <a:rPr lang="cs-CZ" dirty="0" err="1" smtClean="0"/>
              <a:t>Naturou</a:t>
            </a:r>
            <a:r>
              <a:rPr lang="cs-CZ" dirty="0" smtClean="0"/>
              <a:t> 2000</a:t>
            </a:r>
          </a:p>
        </p:txBody>
      </p:sp>
    </p:spTree>
    <p:extLst>
      <p:ext uri="{BB962C8B-B14F-4D97-AF65-F5344CB8AC3E}">
        <p14:creationId xmlns:p14="http://schemas.microsoft.com/office/powerpoint/2010/main" val="23796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Koho chrání Natura 2000 v ČR?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 České republice je chráněno  58 typů  přírodních stanovišť, 55 druhů živočichů, 16 druhů rostlin a 65 druhů ptáků.</a:t>
            </a:r>
          </a:p>
          <a:p>
            <a:r>
              <a:rPr lang="cs-CZ" dirty="0" smtClean="0"/>
              <a:t>Z živočichů jsou soustavou NATURA 2000 chráněni např. roháč obecn</a:t>
            </a:r>
            <a:r>
              <a:rPr lang="cs-CZ" dirty="0"/>
              <a:t>ý</a:t>
            </a:r>
            <a:r>
              <a:rPr lang="cs-CZ" dirty="0" smtClean="0"/>
              <a:t>, modrásek bahenní, </a:t>
            </a:r>
            <a:r>
              <a:rPr lang="cs-CZ" dirty="0"/>
              <a:t>č</a:t>
            </a:r>
            <a:r>
              <a:rPr lang="cs-CZ" dirty="0" smtClean="0"/>
              <a:t>olek velký, mihule potoční, tesařík obrovsk</a:t>
            </a:r>
            <a:r>
              <a:rPr lang="cs-CZ" dirty="0"/>
              <a:t>ý</a:t>
            </a:r>
            <a:r>
              <a:rPr lang="cs-CZ" dirty="0" smtClean="0"/>
              <a:t>, potápník širok</a:t>
            </a:r>
            <a:r>
              <a:rPr lang="cs-CZ" dirty="0"/>
              <a:t>ý</a:t>
            </a:r>
            <a:r>
              <a:rPr lang="cs-CZ" dirty="0" smtClean="0"/>
              <a:t>, hnědásek osikov</a:t>
            </a:r>
            <a:r>
              <a:rPr lang="cs-CZ" dirty="0"/>
              <a:t>ý</a:t>
            </a:r>
            <a:r>
              <a:rPr lang="cs-CZ" dirty="0" smtClean="0"/>
              <a:t>, perlorodka říční, vydra říční, sysel obecný, netopýr velký, čáp </a:t>
            </a:r>
            <a:r>
              <a:rPr lang="cs-CZ" dirty="0"/>
              <a:t>č</a:t>
            </a:r>
            <a:r>
              <a:rPr lang="cs-CZ" dirty="0" smtClean="0"/>
              <a:t>erný, orel mořský, skřivan lesní</a:t>
            </a:r>
          </a:p>
          <a:p>
            <a:r>
              <a:rPr lang="cs-CZ" dirty="0" smtClean="0"/>
              <a:t>Z rostlin např. koniklec otevřený, pelyněk </a:t>
            </a:r>
            <a:r>
              <a:rPr lang="cs-CZ" dirty="0" err="1" smtClean="0"/>
              <a:t>Pančičův</a:t>
            </a:r>
            <a:r>
              <a:rPr lang="cs-CZ" dirty="0" smtClean="0"/>
              <a:t> nebo známá orchidej střevíčník pantoflíček. </a:t>
            </a:r>
          </a:p>
          <a:p>
            <a:r>
              <a:rPr lang="cs-CZ" dirty="0" smtClean="0"/>
              <a:t>Z přírodních stanovišť budou soustavou NATURA 2000 chráněny např. horské kosené louky, </a:t>
            </a:r>
            <a:r>
              <a:rPr lang="cs-CZ" dirty="0" err="1" smtClean="0"/>
              <a:t>dubohabřiny</a:t>
            </a:r>
            <a:r>
              <a:rPr lang="cs-CZ" dirty="0" smtClean="0"/>
              <a:t>, suťové lesy nebo slaniska.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47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Chránění živočichové</a:t>
            </a:r>
            <a:endParaRPr lang="cs-CZ" dirty="0"/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068960"/>
            <a:ext cx="4968552" cy="3312368"/>
          </a:xfrm>
        </p:spPr>
      </p:pic>
      <p:pic>
        <p:nvPicPr>
          <p:cNvPr id="12" name="Zástupný symbol pro obsah 11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912315" cy="3047165"/>
          </a:xfrm>
        </p:spPr>
      </p:pic>
      <p:sp>
        <p:nvSpPr>
          <p:cNvPr id="15" name="TextovéPole 14"/>
          <p:cNvSpPr txBox="1"/>
          <p:nvPr/>
        </p:nvSpPr>
        <p:spPr>
          <a:xfrm>
            <a:off x="467544" y="3444969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čáp černý</a:t>
            </a:r>
            <a:endParaRPr lang="cs-CZ" sz="20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580112" y="263691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orel mořský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65558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4718240" cy="3096344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60684"/>
            <a:ext cx="4116408" cy="2930882"/>
          </a:xfrm>
        </p:spPr>
      </p:pic>
      <p:sp>
        <p:nvSpPr>
          <p:cNvPr id="7" name="TextovéPole 6"/>
          <p:cNvSpPr txBox="1"/>
          <p:nvPr/>
        </p:nvSpPr>
        <p:spPr>
          <a:xfrm>
            <a:off x="778705" y="364502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netopýr velký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80112" y="292494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tesařík obrovský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2165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Chráněné rostliny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78354"/>
            <a:ext cx="3419475" cy="256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7728"/>
            <a:ext cx="3419475" cy="256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43608" y="54452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koniklec</a:t>
            </a:r>
            <a:r>
              <a:rPr lang="cs-CZ" dirty="0" smtClean="0"/>
              <a:t> </a:t>
            </a:r>
            <a:r>
              <a:rPr lang="cs-CZ" b="1" dirty="0" smtClean="0"/>
              <a:t>otevřený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81945" y="54921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střevičník</a:t>
            </a:r>
            <a:r>
              <a:rPr lang="cs-CZ" b="1" dirty="0" smtClean="0"/>
              <a:t> pantoflíček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788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Významná místa v ČR?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PTAČÍ OBLASTI V ČR</a:t>
            </a:r>
            <a:endParaRPr lang="cs-CZ" dirty="0" smtClean="0"/>
          </a:p>
          <a:p>
            <a:pPr lvl="1"/>
            <a:r>
              <a:rPr lang="cs-CZ" dirty="0" smtClean="0"/>
              <a:t>Hostýnské vrchy, Beskydy, Horní </a:t>
            </a:r>
            <a:r>
              <a:rPr lang="cs-CZ" dirty="0" err="1" smtClean="0"/>
              <a:t>Vsacko</a:t>
            </a:r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>
                <a:hlinkClick r:id="rId3"/>
              </a:rPr>
              <a:t>Evropsky chráněná území ve Zlínském kraji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- dají se dále otevřít a prozkoumat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7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83</TotalTime>
  <Words>389</Words>
  <Application>Microsoft Office PowerPoint</Application>
  <PresentationFormat>Předvádění na obrazovce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Austin</vt:lpstr>
      <vt:lpstr>Prezentace aplikace PowerPoint</vt:lpstr>
      <vt:lpstr>Co je to NATURA 2000?</vt:lpstr>
      <vt:lpstr>Proč je důležitá biologická rozmanitost?</vt:lpstr>
      <vt:lpstr>NATURA 2000 V ČR</vt:lpstr>
      <vt:lpstr>Koho chrání Natura 2000 v ČR?</vt:lpstr>
      <vt:lpstr>Chránění živočichové</vt:lpstr>
      <vt:lpstr>Prezentace aplikace PowerPoint</vt:lpstr>
      <vt:lpstr>Chráněné rostliny</vt:lpstr>
      <vt:lpstr>Významná místa v ČR?</vt:lpstr>
      <vt:lpstr>Vyzkoušej se!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PŘÍRODY II.</dc:title>
  <dc:creator>Macháňová Radka</dc:creator>
  <cp:lastModifiedBy>Macháňová Radka</cp:lastModifiedBy>
  <cp:revision>10</cp:revision>
  <dcterms:created xsi:type="dcterms:W3CDTF">2017-03-18T15:59:51Z</dcterms:created>
  <dcterms:modified xsi:type="dcterms:W3CDTF">2017-03-18T17:27:32Z</dcterms:modified>
</cp:coreProperties>
</file>