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CCB7-6429-4CA4-9591-6D2F1383E5CE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A44A2-EAE0-4D41-9FE4-D2828A720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965A081-F875-4887-9E2E-46436BD8B6A0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48820F4-E36F-4719-8658-346E3E58102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sidonie.cz/sidonie/prirod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CHKO BÍLÉ KARPATY</a:t>
            </a:r>
            <a:endParaRPr lang="cs-CZ" dirty="0"/>
          </a:p>
        </p:txBody>
      </p:sp>
      <p:pic>
        <p:nvPicPr>
          <p:cNvPr id="1026" name="Picture 2" descr="Výsledek obrázku pro chko bílé karp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57918"/>
            <a:ext cx="2908493" cy="29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přírodní 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Státní </a:t>
            </a:r>
            <a:r>
              <a:rPr lang="cs-CZ" dirty="0"/>
              <a:t>přírodní rezervace </a:t>
            </a:r>
            <a:r>
              <a:rPr lang="cs-CZ" b="1" dirty="0"/>
              <a:t>Porážky</a:t>
            </a:r>
            <a:r>
              <a:rPr lang="cs-CZ" dirty="0"/>
              <a:t> na rozhraní okresů Uherské Hradiště a Hodonín, významná </a:t>
            </a:r>
            <a:r>
              <a:rPr lang="cs-CZ" dirty="0" smtClean="0"/>
              <a:t>výskytem </a:t>
            </a:r>
            <a:r>
              <a:rPr lang="cs-CZ" dirty="0"/>
              <a:t>mnoha chráněných rostlinných i živočišných druhů a také jako důležité ekologické biocentrum ÚSES (územního systému ekologické </a:t>
            </a:r>
            <a:r>
              <a:rPr lang="cs-CZ" dirty="0" smtClean="0"/>
              <a:t>stability)</a:t>
            </a:r>
          </a:p>
          <a:p>
            <a:r>
              <a:rPr lang="cs-CZ" b="1" dirty="0" smtClean="0"/>
              <a:t>CHPV </a:t>
            </a:r>
            <a:r>
              <a:rPr lang="cs-CZ" b="1" dirty="0"/>
              <a:t>- Jalovcovou stráň </a:t>
            </a:r>
            <a:r>
              <a:rPr lang="cs-CZ" dirty="0"/>
              <a:t>- krajinářsky velmi hodnotné území s bohatými porosty jalovce v okolí </a:t>
            </a:r>
            <a:r>
              <a:rPr lang="cs-CZ" dirty="0" err="1" smtClean="0"/>
              <a:t>Nedašovska</a:t>
            </a:r>
            <a:endParaRPr lang="cs-CZ" dirty="0" smtClean="0"/>
          </a:p>
          <a:p>
            <a:r>
              <a:rPr lang="cs-CZ" b="1" dirty="0" smtClean="0"/>
              <a:t>SPR </a:t>
            </a:r>
            <a:r>
              <a:rPr lang="cs-CZ" b="1" dirty="0" err="1"/>
              <a:t>Čertoryje</a:t>
            </a:r>
            <a:r>
              <a:rPr lang="cs-CZ" b="1" dirty="0"/>
              <a:t> </a:t>
            </a:r>
            <a:r>
              <a:rPr lang="cs-CZ" dirty="0"/>
              <a:t>- obrovský luční komplex o rozloze zhruba 770 ha v jihozápadní části CHKO Bílé </a:t>
            </a:r>
            <a:r>
              <a:rPr lang="cs-CZ" dirty="0" smtClean="0"/>
              <a:t>Karpaty</a:t>
            </a:r>
          </a:p>
          <a:p>
            <a:r>
              <a:rPr lang="cs-CZ" b="1" dirty="0" smtClean="0"/>
              <a:t>CHPV </a:t>
            </a:r>
            <a:r>
              <a:rPr lang="cs-CZ" b="1" dirty="0"/>
              <a:t>- Bílé Potoky </a:t>
            </a:r>
            <a:r>
              <a:rPr lang="cs-CZ" dirty="0"/>
              <a:t>- území s </a:t>
            </a:r>
            <a:r>
              <a:rPr lang="cs-CZ" dirty="0" err="1"/>
              <a:t>pseudokrasovými</a:t>
            </a:r>
            <a:r>
              <a:rPr lang="cs-CZ" dirty="0"/>
              <a:t> jevy hodnotné z hlediska botanického, geologického i entomologického. 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7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2" y="234508"/>
            <a:ext cx="203835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323528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vstavač vojenský – albín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4" y="1070235"/>
            <a:ext cx="3107407" cy="2120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3356869" y="321738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rudohlávek jehlancovitý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7" y="260648"/>
            <a:ext cx="1809838" cy="2929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ovéPole 5"/>
          <p:cNvSpPr txBox="1"/>
          <p:nvPr/>
        </p:nvSpPr>
        <p:spPr>
          <a:xfrm>
            <a:off x="6904771" y="3217386"/>
            <a:ext cx="206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pětiprstka </a:t>
            </a:r>
            <a:r>
              <a:rPr lang="cs-CZ" dirty="0" err="1" smtClean="0"/>
              <a:t>žežulník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8" y="3758070"/>
            <a:ext cx="1955651" cy="260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ovéPole 6"/>
          <p:cNvSpPr txBox="1"/>
          <p:nvPr/>
        </p:nvSpPr>
        <p:spPr>
          <a:xfrm>
            <a:off x="3609831" y="6410626"/>
            <a:ext cx="195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vstavač vojenský</a:t>
            </a:r>
            <a:endParaRPr lang="cs-CZ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2" y="4043784"/>
            <a:ext cx="3244060" cy="231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ovéPole 7"/>
          <p:cNvSpPr txBox="1"/>
          <p:nvPr/>
        </p:nvSpPr>
        <p:spPr>
          <a:xfrm>
            <a:off x="577406" y="64156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kosatec trávovitý</a:t>
            </a:r>
            <a:endParaRPr lang="cs-CZ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88" y="4317548"/>
            <a:ext cx="3067110" cy="204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ovéPole 8"/>
          <p:cNvSpPr txBox="1"/>
          <p:nvPr/>
        </p:nvSpPr>
        <p:spPr>
          <a:xfrm>
            <a:off x="6242721" y="6396575"/>
            <a:ext cx="250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střevičník</a:t>
            </a:r>
            <a:r>
              <a:rPr lang="cs-CZ" dirty="0" smtClean="0"/>
              <a:t> pantoflíček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1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CHKO Bílé Karpaty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Bílé Karpaty </a:t>
            </a:r>
            <a:r>
              <a:rPr lang="cs-CZ" sz="2400" b="1" dirty="0" smtClean="0"/>
              <a:t>vznikly </a:t>
            </a:r>
            <a:r>
              <a:rPr lang="cs-CZ" sz="2400" b="1" dirty="0"/>
              <a:t>vyvrásněním z mořských sedimentů </a:t>
            </a:r>
            <a:endParaRPr lang="cs-CZ" sz="2400" b="1" dirty="0" smtClean="0"/>
          </a:p>
          <a:p>
            <a:r>
              <a:rPr lang="cs-CZ" sz="2400" b="1" dirty="0" smtClean="0"/>
              <a:t>Byly </a:t>
            </a:r>
            <a:r>
              <a:rPr lang="cs-CZ" sz="2400" b="1" dirty="0"/>
              <a:t>vyhlášeny chráněnou krajinnou oblastí </a:t>
            </a:r>
            <a:r>
              <a:rPr lang="cs-CZ" sz="2400" b="1" dirty="0" smtClean="0"/>
              <a:t>v </a:t>
            </a:r>
            <a:r>
              <a:rPr lang="cs-CZ" sz="2400" b="1" dirty="0"/>
              <a:t>roce 1980. </a:t>
            </a:r>
            <a:endParaRPr lang="cs-CZ" sz="2400" b="1" dirty="0" smtClean="0"/>
          </a:p>
          <a:p>
            <a:r>
              <a:rPr lang="cs-CZ" sz="2400" b="1" dirty="0" smtClean="0"/>
              <a:t>CHKO zasahuje do okresů Hodonín, Uherské Hradiště a Zlín. V roce 1996 bylo zařazeno na seznam biosférických rezervací UNESCO.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sz="2400" b="1" dirty="0" smtClean="0"/>
              <a:t>Poloha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0104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2" name="Picture 4" descr="Výsledek obrázku pro chko bílé karp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70" y="4008441"/>
            <a:ext cx="3159646" cy="23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40827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Představují přirozenou ekologickou překážku pro migraci některých živočichů i rostlin a dovolují tím 'vzniku' druhů, jež se vlivem těchto překážek na jiném území nevyskytují - tzv. endemitů (př. čolek karpatský). </a:t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227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geologickou charakteristikou karpatských pohoří je flyšový </a:t>
            </a:r>
            <a:r>
              <a:rPr lang="cs-CZ" dirty="0" smtClean="0"/>
              <a:t>vývoj.</a:t>
            </a:r>
          </a:p>
          <a:p>
            <a:r>
              <a:rPr lang="cs-CZ" dirty="0" smtClean="0"/>
              <a:t>Flyš </a:t>
            </a:r>
            <a:r>
              <a:rPr lang="cs-CZ" dirty="0"/>
              <a:t>je jednoslovný název pro střídání </a:t>
            </a:r>
            <a:r>
              <a:rPr lang="cs-CZ" dirty="0" err="1"/>
              <a:t>jílovcových</a:t>
            </a:r>
            <a:r>
              <a:rPr lang="cs-CZ" dirty="0"/>
              <a:t> a pískovcových hornin, díky čemuž dochází na území Bílých Karpat k častým sesuvům půd především v dešťovém období. </a:t>
            </a:r>
            <a:endParaRPr lang="cs-CZ" dirty="0" smtClean="0"/>
          </a:p>
          <a:p>
            <a:r>
              <a:rPr lang="cs-CZ" dirty="0" smtClean="0"/>
              <a:t>Flyšové </a:t>
            </a:r>
            <a:r>
              <a:rPr lang="cs-CZ" dirty="0"/>
              <a:t>půdy navíc trpí nedostatkem podzemních vod a vysokým povrchovým odtokem, způsobeným opět nepropustností </a:t>
            </a:r>
            <a:r>
              <a:rPr lang="cs-CZ" dirty="0" err="1"/>
              <a:t>jílovcových</a:t>
            </a:r>
            <a:r>
              <a:rPr lang="cs-CZ" dirty="0"/>
              <a:t> vrstev. </a:t>
            </a:r>
            <a:endParaRPr lang="cs-CZ" dirty="0" smtClean="0"/>
          </a:p>
          <a:p>
            <a:r>
              <a:rPr lang="cs-CZ" dirty="0" smtClean="0"/>
              <a:t>Jednu </a:t>
            </a:r>
            <a:r>
              <a:rPr lang="cs-CZ" dirty="0"/>
              <a:t>z mnoha zvláštností území Bílých Karpat, vzniklou díky jejich neobvyklému geologickému vývoji, představuje výskyt minerálních pramenů. Léčivé účinky těchto pramenů jsou využívány především v lázních Luhačovice.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86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Nejvyšší vrchol a prales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Velké Javořiny - nejvyšší vrchol Bílých Karpat se jako neohrožený strážce upíná do výše 970m a tvoří tak přirozenou hranici mezi Českou a Slovenskou republikou.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jeho severozápadní straně leží jedna z nejstarších rezervací na Moravě vůbec. SPR - Javořina byla původními majiteli vyhlášena za chráněnou již v roce 1909. </a:t>
            </a:r>
            <a:endParaRPr lang="cs-CZ" dirty="0" smtClean="0"/>
          </a:p>
          <a:p>
            <a:r>
              <a:rPr lang="cs-CZ" dirty="0" smtClean="0"/>
              <a:t>Prales </a:t>
            </a:r>
            <a:r>
              <a:rPr lang="cs-CZ" dirty="0"/>
              <a:t>s přirozenou skladbou lesních společenstev se prozatím z velké části (Okolí rezervace bylo narušeno výsadbou smrků.), snad pro jeho vysokou polohu, daří ponechat přirozeném vývoji</a:t>
            </a:r>
            <a:r>
              <a:rPr lang="cs-CZ" dirty="0" smtClean="0"/>
              <a:t>.</a:t>
            </a:r>
          </a:p>
          <a:p>
            <a:r>
              <a:rPr lang="cs-CZ" dirty="0" smtClean="0"/>
              <a:t>Z </a:t>
            </a:r>
            <a:r>
              <a:rPr lang="cs-CZ" dirty="0"/>
              <a:t>lesních porostů zde převažuje </a:t>
            </a:r>
            <a:r>
              <a:rPr lang="cs-CZ" b="1" dirty="0"/>
              <a:t>javor, buk a jasan. </a:t>
            </a:r>
            <a:endParaRPr lang="cs-CZ" b="1" dirty="0" smtClean="0"/>
          </a:p>
          <a:p>
            <a:r>
              <a:rPr lang="cs-CZ" dirty="0" smtClean="0"/>
              <a:t>Z </a:t>
            </a:r>
            <a:r>
              <a:rPr lang="cs-CZ" dirty="0"/>
              <a:t>chráněných a vzácných rostlin zde byly zaznamenány např. </a:t>
            </a:r>
            <a:r>
              <a:rPr lang="cs-CZ" b="1" dirty="0"/>
              <a:t>mléčivec alpský, sněženka podsněžník, lýkovec jedovatý a lilie zlatohlávek</a:t>
            </a:r>
            <a:r>
              <a:rPr lang="cs-CZ" dirty="0" smtClean="0"/>
              <a:t>.</a:t>
            </a:r>
          </a:p>
          <a:p>
            <a:r>
              <a:rPr lang="cs-CZ" dirty="0" smtClean="0"/>
              <a:t>Z </a:t>
            </a:r>
            <a:r>
              <a:rPr lang="cs-CZ" dirty="0"/>
              <a:t>živočichů pak např. </a:t>
            </a:r>
            <a:r>
              <a:rPr lang="cs-CZ" b="1" dirty="0"/>
              <a:t>jasoň dymnivkový, mlok skvrnitý, krkavec velký </a:t>
            </a:r>
            <a:r>
              <a:rPr lang="cs-CZ" dirty="0"/>
              <a:t>a mnohé další živočišné druhy.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24500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10260"/>
            <a:ext cx="4202533" cy="314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52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Lesy Bílých Karpat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Lesy Bílých Karpat zastupují </a:t>
            </a:r>
            <a:r>
              <a:rPr lang="cs-CZ" b="1" dirty="0" smtClean="0"/>
              <a:t>bukové</a:t>
            </a:r>
            <a:r>
              <a:rPr lang="cs-CZ" dirty="0" smtClean="0"/>
              <a:t> porosty.</a:t>
            </a:r>
          </a:p>
          <a:p>
            <a:r>
              <a:rPr lang="cs-CZ" dirty="0" smtClean="0"/>
              <a:t>Další </a:t>
            </a:r>
            <a:r>
              <a:rPr lang="cs-CZ" dirty="0"/>
              <a:t>významnou dřevinou je </a:t>
            </a:r>
            <a:r>
              <a:rPr lang="cs-CZ" b="1" dirty="0"/>
              <a:t>dub</a:t>
            </a:r>
            <a:r>
              <a:rPr lang="cs-CZ" dirty="0"/>
              <a:t>, který se vyskytuje zejména v teplejších oblastech. Konečný listnatý ráz lesů Bílých Karpat potom doplňují ostatní rozmanité druhy listnatých stromů.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bylinném patře lesů lze nalézt několik vzácných druhů orchidejí, jako jsou např. různé druhy </a:t>
            </a:r>
            <a:r>
              <a:rPr lang="cs-CZ" b="1" dirty="0"/>
              <a:t>kruštíků, </a:t>
            </a:r>
            <a:r>
              <a:rPr lang="cs-CZ" b="1" dirty="0" err="1"/>
              <a:t>okrotice</a:t>
            </a:r>
            <a:r>
              <a:rPr lang="cs-CZ" b="1" dirty="0"/>
              <a:t> dlouholistá, </a:t>
            </a:r>
            <a:r>
              <a:rPr lang="cs-CZ" b="1" dirty="0" err="1"/>
              <a:t>okrotice</a:t>
            </a:r>
            <a:r>
              <a:rPr lang="cs-CZ" b="1" dirty="0"/>
              <a:t> bílá, </a:t>
            </a:r>
            <a:r>
              <a:rPr lang="cs-CZ" dirty="0"/>
              <a:t>vzácnější je pak výskyt </a:t>
            </a:r>
            <a:r>
              <a:rPr lang="cs-CZ" b="1" dirty="0" err="1"/>
              <a:t>okrotice</a:t>
            </a:r>
            <a:r>
              <a:rPr lang="cs-CZ" b="1" dirty="0"/>
              <a:t> červené, vstavač bledý </a:t>
            </a:r>
            <a:r>
              <a:rPr lang="cs-CZ" dirty="0"/>
              <a:t>a jiné. </a:t>
            </a:r>
            <a:endParaRPr lang="cs-CZ" dirty="0" smtClean="0"/>
          </a:p>
          <a:p>
            <a:r>
              <a:rPr lang="cs-CZ" dirty="0" smtClean="0"/>
              <a:t>Typickými </a:t>
            </a:r>
            <a:r>
              <a:rPr lang="cs-CZ" dirty="0"/>
              <a:t>obyvateli listnatých lesů s bohatým bylinným patrem Bílých Karpat jsou </a:t>
            </a:r>
            <a:r>
              <a:rPr lang="cs-CZ" b="1" dirty="0"/>
              <a:t>mlok skvrnitý, množství žab, </a:t>
            </a:r>
            <a:r>
              <a:rPr lang="cs-CZ" dirty="0"/>
              <a:t>z ptáků nejvíce </a:t>
            </a:r>
            <a:r>
              <a:rPr lang="cs-CZ" b="1" dirty="0"/>
              <a:t>lejsek šedý</a:t>
            </a:r>
            <a:r>
              <a:rPr lang="cs-CZ" dirty="0"/>
              <a:t>. V oblasti Vlárského průsmyku (v blízkosti hranic se Slovenskem směrem dolů od obce Brumov - Bylnice) se můžeme setkat s nemalým počtem lovné zvěře. Žijí zde např. </a:t>
            </a:r>
            <a:r>
              <a:rPr lang="cs-CZ" b="1" dirty="0"/>
              <a:t>divoká prasata, jeleni, jezevci, lišky </a:t>
            </a:r>
            <a:r>
              <a:rPr lang="cs-CZ" dirty="0"/>
              <a:t>a kromě mnoha dalších živočišných druhů také četná </a:t>
            </a:r>
            <a:r>
              <a:rPr lang="cs-CZ" b="1" dirty="0"/>
              <a:t>srnčí zvěř</a:t>
            </a:r>
            <a:r>
              <a:rPr lang="cs-CZ" dirty="0"/>
              <a:t>. Vzácně můžeme narazit </a:t>
            </a:r>
            <a:r>
              <a:rPr lang="cs-CZ" b="1" dirty="0"/>
              <a:t>na kočku divokou </a:t>
            </a:r>
            <a:r>
              <a:rPr lang="cs-CZ" dirty="0"/>
              <a:t>či na </a:t>
            </a:r>
            <a:r>
              <a:rPr lang="cs-CZ" b="1" dirty="0"/>
              <a:t>rysa</a:t>
            </a:r>
            <a:r>
              <a:rPr lang="cs-CZ" dirty="0"/>
              <a:t> nebo na </a:t>
            </a:r>
            <a:r>
              <a:rPr lang="cs-CZ" b="1" dirty="0"/>
              <a:t>medvěda.</a:t>
            </a:r>
          </a:p>
          <a:p>
            <a:r>
              <a:rPr lang="cs-CZ" dirty="0"/>
              <a:t>Malé tajemství ne-li skvost Bílých Karpat - </a:t>
            </a:r>
            <a:r>
              <a:rPr lang="cs-CZ" b="1" dirty="0"/>
              <a:t>tesaříka alpského</a:t>
            </a:r>
            <a:r>
              <a:rPr lang="cs-CZ" dirty="0"/>
              <a:t>, lze spatřit jen na několika málo místech tohoto území. </a:t>
            </a:r>
          </a:p>
        </p:txBody>
      </p:sp>
    </p:spTree>
    <p:extLst>
      <p:ext uri="{BB962C8B-B14F-4D97-AF65-F5344CB8AC3E}">
        <p14:creationId xmlns:p14="http://schemas.microsoft.com/office/powerpoint/2010/main" val="14037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50" y="276179"/>
            <a:ext cx="2947220" cy="223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10" y="246724"/>
            <a:ext cx="217924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3593482" y="3151413"/>
            <a:ext cx="217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okrotice</a:t>
            </a:r>
            <a:r>
              <a:rPr lang="cs-CZ" dirty="0" smtClean="0"/>
              <a:t> dlouholistá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84168" y="2560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mléčivec alpský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706"/>
            <a:ext cx="3379297" cy="225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ovéPole 7"/>
          <p:cNvSpPr txBox="1"/>
          <p:nvPr/>
        </p:nvSpPr>
        <p:spPr>
          <a:xfrm>
            <a:off x="107504" y="2547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vstavač bledý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3" y="2901387"/>
            <a:ext cx="2304256" cy="345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ovéPole 8"/>
          <p:cNvSpPr txBox="1"/>
          <p:nvPr/>
        </p:nvSpPr>
        <p:spPr>
          <a:xfrm>
            <a:off x="539552" y="638167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kruštík</a:t>
            </a:r>
            <a:endParaRPr lang="cs-CZ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34" y="3861048"/>
            <a:ext cx="3194467" cy="213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ovéPole 9"/>
          <p:cNvSpPr txBox="1"/>
          <p:nvPr/>
        </p:nvSpPr>
        <p:spPr>
          <a:xfrm>
            <a:off x="3120398" y="5992214"/>
            <a:ext cx="238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tesařík alpský</a:t>
            </a:r>
            <a:endParaRPr lang="cs-CZ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42" y="3765911"/>
            <a:ext cx="3127443" cy="23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940152" y="60873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lejsek šedý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CHPV – Sidonie – </a:t>
            </a:r>
            <a:r>
              <a:rPr lang="cs-CZ" dirty="0" err="1" smtClean="0"/>
              <a:t>chr</a:t>
            </a:r>
            <a:r>
              <a:rPr lang="cs-CZ" dirty="0" smtClean="0"/>
              <a:t>. přírodní výtvor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 svou floristickou a zoologickou hodnotu je území součástí Evropsky významné lokality Vlárský Průsmyk.</a:t>
            </a:r>
            <a:endParaRPr lang="cs-CZ" dirty="0" smtClean="0"/>
          </a:p>
          <a:p>
            <a:r>
              <a:rPr lang="cs-CZ" dirty="0" smtClean="0"/>
              <a:t>CHPV </a:t>
            </a:r>
            <a:r>
              <a:rPr lang="cs-CZ" dirty="0"/>
              <a:t>- Sidonie, jež se na území Bílých Karpat </a:t>
            </a:r>
            <a:r>
              <a:rPr lang="cs-CZ" dirty="0" smtClean="0"/>
              <a:t>nachází</a:t>
            </a:r>
            <a:r>
              <a:rPr lang="cs-CZ" dirty="0"/>
              <a:t>, je případnou nadějí pro příští generace.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b="1" dirty="0"/>
              <a:t>bukový porost</a:t>
            </a:r>
            <a:r>
              <a:rPr lang="cs-CZ" dirty="0"/>
              <a:t>, vyhlášený jako chráněný přírodní výtvor, patří k jednomu z nejlepších porostů Bílých Karpat. Jeho značný věk - 170 let - </a:t>
            </a:r>
            <a:r>
              <a:rPr lang="cs-CZ" dirty="0" smtClean="0"/>
              <a:t>do </a:t>
            </a:r>
            <a:r>
              <a:rPr lang="cs-CZ" dirty="0"/>
              <a:t>příštích let nese význam především jako zdroj pro uchování </a:t>
            </a:r>
            <a:r>
              <a:rPr lang="cs-CZ" dirty="0" smtClean="0"/>
              <a:t>genofondu (genetického materiálu) těchto </a:t>
            </a:r>
            <a:r>
              <a:rPr lang="cs-CZ" dirty="0"/>
              <a:t>původních lesních druhů.</a:t>
            </a:r>
          </a:p>
          <a:p>
            <a:r>
              <a:rPr lang="cs-CZ" dirty="0" smtClean="0"/>
              <a:t>Bělokarpatské louky vznikaly už v dávných dobách. Lidé se snažili zvětšovat jejich území a tak vytvořili druhově cenná  a bohatá společenstva. Dřívější způsob obhospodařování luk, který spočíval v jedné seči či pastvě se v současné době nahradil novým intenzivním způsob obhospodařování těchto míst. To je ale v rozporu s podmínkami ochrany této </a:t>
            </a:r>
            <a:r>
              <a:rPr lang="cs-CZ" dirty="0" err="1" smtClean="0"/>
              <a:t>chr</a:t>
            </a:r>
            <a:r>
              <a:rPr lang="cs-CZ" dirty="0" smtClean="0"/>
              <a:t>. krajinné oblasti.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268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lačítko akce: Informace 5">
            <a:hlinkClick r:id="rId3" highlightClick="1"/>
          </p:cNvPr>
          <p:cNvSpPr/>
          <p:nvPr/>
        </p:nvSpPr>
        <p:spPr>
          <a:xfrm>
            <a:off x="6156176" y="4869160"/>
            <a:ext cx="864096" cy="79208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Flóra luk Bílých Karpat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Jednou z nejohroženějších rostlinných čeledí jsou </a:t>
            </a:r>
            <a:r>
              <a:rPr lang="cs-CZ" b="1" dirty="0" smtClean="0"/>
              <a:t>vstavačovité.</a:t>
            </a:r>
            <a:r>
              <a:rPr lang="cs-CZ" dirty="0"/>
              <a:t> Tato čeleď rostlin žije v symbióze s houbami a je citlivá na jakékoliv </a:t>
            </a:r>
            <a:r>
              <a:rPr lang="cs-CZ" dirty="0" smtClean="0"/>
              <a:t>změny.</a:t>
            </a:r>
          </a:p>
          <a:p>
            <a:r>
              <a:rPr lang="cs-CZ" dirty="0" smtClean="0"/>
              <a:t>Považujeme </a:t>
            </a:r>
            <a:r>
              <a:rPr lang="cs-CZ" dirty="0"/>
              <a:t>ji proto za jeden ze spolehlivých indikátorů životního prostředí. Mnoho ze vzácných druhů této čeledi dnes můžeme na lukách CHKO Bílé Karpaty bohužel spatřit již jen okrajově (tořič čmelákovitý, hlístník </a:t>
            </a:r>
            <a:r>
              <a:rPr lang="cs-CZ" dirty="0" err="1"/>
              <a:t>Loeselův</a:t>
            </a:r>
            <a:r>
              <a:rPr lang="cs-CZ" dirty="0"/>
              <a:t>) a 5 druhů z původních vstavačovitých bylo vyhubeno zcela. </a:t>
            </a:r>
            <a:endParaRPr lang="cs-CZ" dirty="0" smtClean="0"/>
          </a:p>
          <a:p>
            <a:r>
              <a:rPr lang="cs-CZ" dirty="0" smtClean="0"/>
              <a:t>Bělokarpatské </a:t>
            </a:r>
            <a:r>
              <a:rPr lang="cs-CZ" dirty="0"/>
              <a:t>louky jsou typické roztroušeností </a:t>
            </a:r>
            <a:r>
              <a:rPr lang="cs-CZ" dirty="0" err="1"/>
              <a:t>soliterních</a:t>
            </a:r>
            <a:r>
              <a:rPr lang="cs-CZ" dirty="0"/>
              <a:t> </a:t>
            </a:r>
            <a:r>
              <a:rPr lang="cs-CZ" dirty="0" smtClean="0"/>
              <a:t>(samostatných) </a:t>
            </a:r>
            <a:r>
              <a:rPr lang="cs-CZ" b="1" dirty="0" smtClean="0"/>
              <a:t>dubů</a:t>
            </a:r>
            <a:r>
              <a:rPr lang="cs-CZ" b="1" dirty="0"/>
              <a:t>, lip, jeřábů a hlohů</a:t>
            </a:r>
            <a:r>
              <a:rPr lang="cs-CZ" dirty="0"/>
              <a:t>. Ty pomáhají zpevňovat flyšové půdy a zabraňují tak částečně jejich sesuvům. </a:t>
            </a:r>
            <a:endParaRPr lang="cs-CZ" dirty="0" smtClean="0"/>
          </a:p>
          <a:p>
            <a:r>
              <a:rPr lang="cs-CZ" dirty="0"/>
              <a:t>Při procházce Bělokarpatskými loukami je nutné dávat si pozor kam šlapete nejen kvůli výskytu vzácných rostlin a živočichů, ale také četných </a:t>
            </a:r>
            <a:r>
              <a:rPr lang="cs-CZ" b="1" dirty="0"/>
              <a:t>pramenišť s mokřady </a:t>
            </a:r>
            <a:r>
              <a:rPr lang="cs-CZ" dirty="0"/>
              <a:t>v místech nepropustných </a:t>
            </a:r>
            <a:r>
              <a:rPr lang="cs-CZ" dirty="0" err="1"/>
              <a:t>jílovcových</a:t>
            </a:r>
            <a:r>
              <a:rPr lang="cs-CZ" dirty="0"/>
              <a:t> půd. </a:t>
            </a:r>
          </a:p>
        </p:txBody>
      </p:sp>
    </p:spTree>
    <p:extLst>
      <p:ext uri="{BB962C8B-B14F-4D97-AF65-F5344CB8AC3E}">
        <p14:creationId xmlns:p14="http://schemas.microsoft.com/office/powerpoint/2010/main" val="11498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160"/>
            <a:ext cx="300410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774940" y="50304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hlístník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160"/>
            <a:ext cx="30384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4932040" y="503670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tořič čmelákovitý - Květ </a:t>
            </a:r>
            <a:r>
              <a:rPr lang="cs-CZ" dirty="0"/>
              <a:t>tořiče napodobuje samičky včel </a:t>
            </a:r>
            <a:r>
              <a:rPr lang="cs-CZ" dirty="0" smtClean="0"/>
              <a:t>a </a:t>
            </a:r>
            <a:r>
              <a:rPr lang="cs-CZ" dirty="0"/>
              <a:t>láká tak jejich samečky, kteří při snaze o </a:t>
            </a:r>
            <a:r>
              <a:rPr lang="cs-CZ" dirty="0" smtClean="0"/>
              <a:t>rozmnožování </a:t>
            </a:r>
            <a:r>
              <a:rPr lang="cs-CZ" dirty="0"/>
              <a:t>zprostředkují falešné samičce opylení.</a:t>
            </a:r>
          </a:p>
        </p:txBody>
      </p:sp>
    </p:spTree>
    <p:extLst>
      <p:ext uri="{BB962C8B-B14F-4D97-AF65-F5344CB8AC3E}">
        <p14:creationId xmlns:p14="http://schemas.microsoft.com/office/powerpoint/2010/main" val="13529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TM01790493[[fn=Malé pracoviště, domácnost (SoHo)]]</Template>
  <TotalTime>79</TotalTime>
  <Words>644</Words>
  <Application>Microsoft Office PowerPoint</Application>
  <PresentationFormat>Předvádění na obrazovce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Soho</vt:lpstr>
      <vt:lpstr>CHKO BÍLÉ KARPATY</vt:lpstr>
      <vt:lpstr>CHKO Bílé Karpaty</vt:lpstr>
      <vt:lpstr>Geologie</vt:lpstr>
      <vt:lpstr>Nejvyšší vrchol a prales</vt:lpstr>
      <vt:lpstr>Lesy Bílých Karpat</vt:lpstr>
      <vt:lpstr>Prezentace aplikace PowerPoint</vt:lpstr>
      <vt:lpstr>CHPV – Sidonie – chr. přírodní výtvor</vt:lpstr>
      <vt:lpstr>Flóra luk Bílých Karpat</vt:lpstr>
      <vt:lpstr>Prezentace aplikace PowerPoint</vt:lpstr>
      <vt:lpstr>Další přírodní zajímavosti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CHKO BÍLÉ KARPATY</dc:title>
  <dc:creator>Avikandr</dc:creator>
  <cp:lastModifiedBy>Macháňová Radka</cp:lastModifiedBy>
  <cp:revision>11</cp:revision>
  <dcterms:created xsi:type="dcterms:W3CDTF">2017-03-24T06:31:06Z</dcterms:created>
  <dcterms:modified xsi:type="dcterms:W3CDTF">2017-04-03T19:31:42Z</dcterms:modified>
</cp:coreProperties>
</file>