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5D536-04BC-4E8D-BADF-5F27AC53122B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37160-4F1C-4F87-B2BE-86E8189C59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31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37160-4F1C-4F87-B2BE-86E8189C590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66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C8B3857-6702-4BC5-B895-6A9E5C4FA636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7060FE4-FB8A-482E-BD34-174D46CF5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ZÁKLADY EKOLOGIE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Zlatý list 2017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41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Pesticidy</a:t>
            </a:r>
            <a:r>
              <a:rPr lang="cs-CZ" dirty="0"/>
              <a:t> jsou přípravky a prostředky, které jsou určené k tlumení a hubení rostlinných a živočišných škůdců, a k ochraně rostlin, skladových zásob</a:t>
            </a:r>
            <a:r>
              <a:rPr lang="cs-CZ" dirty="0" smtClean="0"/>
              <a:t>, apod.</a:t>
            </a:r>
          </a:p>
          <a:p>
            <a:r>
              <a:rPr lang="cs-CZ" dirty="0" smtClean="0"/>
              <a:t>Nejvíce </a:t>
            </a:r>
            <a:r>
              <a:rPr lang="cs-CZ" dirty="0"/>
              <a:t>se </a:t>
            </a:r>
            <a:r>
              <a:rPr lang="cs-CZ" dirty="0" smtClean="0"/>
              <a:t>pesticidy </a:t>
            </a:r>
            <a:r>
              <a:rPr lang="cs-CZ" dirty="0"/>
              <a:t>uplatňují v zemědělství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i="1" dirty="0" smtClean="0"/>
              <a:t>Fungicidy: </a:t>
            </a:r>
            <a:r>
              <a:rPr lang="cs-CZ" dirty="0" smtClean="0"/>
              <a:t>prostředky určené k ochraně před </a:t>
            </a:r>
            <a:r>
              <a:rPr lang="cs-CZ" b="1" dirty="0" smtClean="0"/>
              <a:t>houbovými chorobami</a:t>
            </a:r>
          </a:p>
          <a:p>
            <a:r>
              <a:rPr lang="cs-CZ" i="1" dirty="0" smtClean="0"/>
              <a:t>Herbicidy: </a:t>
            </a:r>
            <a:r>
              <a:rPr lang="cs-CZ" dirty="0" smtClean="0"/>
              <a:t>pesticidy určené k hubení </a:t>
            </a:r>
            <a:r>
              <a:rPr lang="cs-CZ" b="1" dirty="0" smtClean="0"/>
              <a:t>rostlin </a:t>
            </a:r>
            <a:r>
              <a:rPr lang="cs-CZ" dirty="0" smtClean="0"/>
              <a:t>(plevelů)</a:t>
            </a:r>
          </a:p>
          <a:p>
            <a:r>
              <a:rPr lang="cs-CZ" i="1" dirty="0" smtClean="0"/>
              <a:t>Insekticidy: </a:t>
            </a:r>
            <a:r>
              <a:rPr lang="cs-CZ" dirty="0" smtClean="0"/>
              <a:t>přípravky určené k hubení </a:t>
            </a:r>
            <a:r>
              <a:rPr lang="cs-CZ" b="1" dirty="0" smtClean="0"/>
              <a:t>hmyzu </a:t>
            </a:r>
            <a:r>
              <a:rPr lang="cs-CZ" dirty="0" smtClean="0"/>
              <a:t>(dezinsekce)</a:t>
            </a:r>
          </a:p>
          <a:p>
            <a:r>
              <a:rPr lang="cs-CZ" i="1" dirty="0" err="1" smtClean="0"/>
              <a:t>Molluskocidy</a:t>
            </a:r>
            <a:r>
              <a:rPr lang="cs-CZ" i="1" dirty="0" smtClean="0"/>
              <a:t>: </a:t>
            </a:r>
            <a:r>
              <a:rPr lang="cs-CZ" dirty="0" smtClean="0"/>
              <a:t>prostředky určené k hubení </a:t>
            </a:r>
            <a:r>
              <a:rPr lang="cs-CZ" b="1" dirty="0" smtClean="0"/>
              <a:t>měkkýšů</a:t>
            </a:r>
          </a:p>
          <a:p>
            <a:r>
              <a:rPr lang="cs-CZ" i="1" dirty="0" smtClean="0"/>
              <a:t>Rodenticidy: </a:t>
            </a:r>
            <a:r>
              <a:rPr lang="cs-CZ" dirty="0" smtClean="0"/>
              <a:t>přípravky určené k hubení </a:t>
            </a:r>
            <a:r>
              <a:rPr lang="cs-CZ" b="1" dirty="0" smtClean="0"/>
              <a:t>hlodavců</a:t>
            </a:r>
            <a:r>
              <a:rPr lang="cs-CZ" dirty="0" smtClean="0"/>
              <a:t> (deratizace)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98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Revitalizace = </a:t>
            </a:r>
            <a:r>
              <a:rPr lang="cs-CZ" b="1" dirty="0" err="1"/>
              <a:t>renaturalizace</a:t>
            </a:r>
            <a:endParaRPr lang="cs-CZ" dirty="0"/>
          </a:p>
          <a:p>
            <a:pPr lvl="1"/>
            <a:r>
              <a:rPr lang="cs-CZ" dirty="0"/>
              <a:t>Soubor opatření (činností) vedoucích k obnovení nebo k nápravě přirozených funkcí člověkem poškozených ekosystémů, společenstev, stanovišť, krajinných celků apod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Ozónová díra</a:t>
            </a:r>
            <a:r>
              <a:rPr lang="cs-CZ" dirty="0" smtClean="0"/>
              <a:t> je označení pro oblast stratosféry </a:t>
            </a:r>
            <a:r>
              <a:rPr lang="cs-CZ" dirty="0"/>
              <a:t>s oslabenou vrstvou ozónu.</a:t>
            </a:r>
            <a:endParaRPr lang="cs-CZ" dirty="0" smtClean="0"/>
          </a:p>
          <a:p>
            <a:r>
              <a:rPr lang="cs-CZ" b="1" dirty="0" smtClean="0"/>
              <a:t>Bioindikátor</a:t>
            </a:r>
            <a:r>
              <a:rPr lang="cs-CZ" dirty="0" smtClean="0"/>
              <a:t> je organismus nebo chemikálie, užívaná k sledování čistoty životního prostředí nebo ekosystému.</a:t>
            </a:r>
          </a:p>
          <a:p>
            <a:r>
              <a:rPr lang="cs-CZ" b="1" dirty="0" smtClean="0"/>
              <a:t>Invazní druh</a:t>
            </a:r>
            <a:r>
              <a:rPr lang="cs-CZ" dirty="0" smtClean="0"/>
              <a:t> je druh na daném území nepůvodní, který se zde nekontrolovaně šíří, přičemž agresivně vytlačuje původní druhy, které mají podobnou funkci v přírodě, jako on. </a:t>
            </a:r>
          </a:p>
        </p:txBody>
      </p:sp>
    </p:spTree>
    <p:extLst>
      <p:ext uri="{BB962C8B-B14F-4D97-AF65-F5344CB8AC3E}">
        <p14:creationId xmlns:p14="http://schemas.microsoft.com/office/powerpoint/2010/main" val="196372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TUŽ x </a:t>
            </a:r>
            <a:r>
              <a:rPr lang="cs-CZ" b="1" dirty="0"/>
              <a:t>Trvale udržitelný rozvoj</a:t>
            </a:r>
            <a:r>
              <a:rPr lang="cs-CZ" dirty="0"/>
              <a:t> je takovým způsobem ekonomického růstu, který uvádí v soulad hospodářský a společenský pokrok s plnohodnotným zachováním životního prostředí. Mezi hlavní cíle trvale udržitelného rozvoje patří zachování životního prostředí dalším generacím v co nejméně pozměněné podobě.</a:t>
            </a:r>
          </a:p>
        </p:txBody>
      </p:sp>
    </p:spTree>
    <p:extLst>
      <p:ext uri="{BB962C8B-B14F-4D97-AF65-F5344CB8AC3E}">
        <p14:creationId xmlns:p14="http://schemas.microsoft.com/office/powerpoint/2010/main" val="194662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Natura 2000</a:t>
            </a:r>
            <a:r>
              <a:rPr lang="cs-CZ" dirty="0"/>
              <a:t> je soustava chráněných území, kterou společně vytváří členské státy Evropské unie. Je určena k ochraně biologické rozmanitosti a jednotlivá území jsou navrhována podle přesně stanovených </a:t>
            </a:r>
            <a:r>
              <a:rPr lang="cs-CZ" dirty="0" err="1"/>
              <a:t>kriterií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Natura </a:t>
            </a:r>
            <a:r>
              <a:rPr lang="cs-CZ" dirty="0"/>
              <a:t>2000 se nesnaží chránit jednotlivé druhy, ale především ohrožené typy prostředí. </a:t>
            </a:r>
          </a:p>
        </p:txBody>
      </p:sp>
    </p:spTree>
    <p:extLst>
      <p:ext uri="{BB962C8B-B14F-4D97-AF65-F5344CB8AC3E}">
        <p14:creationId xmlns:p14="http://schemas.microsoft.com/office/powerpoint/2010/main" val="392334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/>
              <a:t>ruderální vegetace </a:t>
            </a:r>
            <a:r>
              <a:rPr lang="cs-CZ" dirty="0"/>
              <a:t>= </a:t>
            </a:r>
            <a:r>
              <a:rPr lang="cs-CZ" dirty="0" smtClean="0"/>
              <a:t>společenstvo </a:t>
            </a:r>
            <a:r>
              <a:rPr lang="cs-CZ" dirty="0"/>
              <a:t>rostlin a živočichů, které vzniklo na ruderálním (rumištním) podkladu. </a:t>
            </a:r>
            <a:endParaRPr lang="cs-CZ" dirty="0" smtClean="0"/>
          </a:p>
          <a:p>
            <a:r>
              <a:rPr lang="cs-CZ" dirty="0" smtClean="0"/>
              <a:t>Jedná </a:t>
            </a:r>
            <a:r>
              <a:rPr lang="cs-CZ" dirty="0"/>
              <a:t>se tedy o přírodní společenstvo, jež vzniklo v podmínkách člověkem výrazně pozměněného prostředí.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rumištích, smetištích, </a:t>
            </a:r>
            <a:r>
              <a:rPr lang="cs-CZ" dirty="0" smtClean="0"/>
              <a:t>železničních </a:t>
            </a:r>
            <a:r>
              <a:rPr lang="cs-CZ" dirty="0"/>
              <a:t>náspech, na okrajích cest a v příkopech podél nich apod. 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/>
              <a:t>tato místa je typická vysoká koncentrace živin (draslík, dusík</a:t>
            </a:r>
            <a:r>
              <a:rPr lang="cs-CZ" dirty="0" smtClean="0"/>
              <a:t>).</a:t>
            </a:r>
          </a:p>
          <a:p>
            <a:r>
              <a:rPr lang="cs-CZ" dirty="0" smtClean="0"/>
              <a:t>Např. merlík bílý, kopřiva dvoudomá, kuklík městský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725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Eroze</a:t>
            </a:r>
            <a:r>
              <a:rPr lang="cs-CZ" dirty="0" smtClean="0"/>
              <a:t> je </a:t>
            </a:r>
            <a:r>
              <a:rPr lang="cs-CZ" dirty="0"/>
              <a:t>přirozený proces rozrušování a </a:t>
            </a:r>
            <a:r>
              <a:rPr lang="cs-CZ" dirty="0" smtClean="0"/>
              <a:t>přenos částí  </a:t>
            </a:r>
            <a:r>
              <a:rPr lang="cs-CZ" dirty="0"/>
              <a:t>na zemském povrchu (půda, horniny, skály, apod.). </a:t>
            </a:r>
            <a:endParaRPr lang="cs-CZ" dirty="0" smtClean="0"/>
          </a:p>
          <a:p>
            <a:r>
              <a:rPr lang="cs-CZ" smtClean="0"/>
              <a:t>Příčinou </a:t>
            </a:r>
            <a:r>
              <a:rPr lang="cs-CZ" dirty="0"/>
              <a:t>eroze je mechanické působení pohybujících se okolních látek - především větru, proudící nebo vlnící se vody, ledu, sněhu, pohyblivých zvětralin a nezpevněných usazenin. </a:t>
            </a:r>
          </a:p>
        </p:txBody>
      </p:sp>
    </p:spTree>
    <p:extLst>
      <p:ext uri="{BB962C8B-B14F-4D97-AF65-F5344CB8AC3E}">
        <p14:creationId xmlns:p14="http://schemas.microsoft.com/office/powerpoint/2010/main" val="134770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studuje </a:t>
            </a:r>
            <a:r>
              <a:rPr lang="cs-CZ" b="1" dirty="0" smtClean="0"/>
              <a:t>vztahy</a:t>
            </a:r>
            <a:r>
              <a:rPr lang="cs-CZ" dirty="0" smtClean="0"/>
              <a:t> mezi organismy a prostředím</a:t>
            </a:r>
          </a:p>
          <a:p>
            <a:r>
              <a:rPr lang="cs-CZ" dirty="0" smtClean="0"/>
              <a:t>jak se rostliny, živočichové a neživá příroda vzájemně ovlivňují</a:t>
            </a:r>
          </a:p>
          <a:p>
            <a:r>
              <a:rPr lang="cs-CZ" dirty="0" smtClean="0"/>
              <a:t>věda o životním prostředí – zkoumá znečištění vod, ovzduší a půd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309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Organismus</a:t>
            </a:r>
            <a:r>
              <a:rPr lang="cs-CZ" dirty="0" smtClean="0"/>
              <a:t> – jedinec (reprezentuje určitý biologický druh u nějž něco zkoumáme) </a:t>
            </a:r>
          </a:p>
          <a:p>
            <a:r>
              <a:rPr lang="cs-CZ" b="1" dirty="0" smtClean="0"/>
              <a:t>Populace</a:t>
            </a:r>
            <a:r>
              <a:rPr lang="cs-CZ" dirty="0" smtClean="0"/>
              <a:t> – soubor všech jedinců jednoho druhu, kteří se společně vyskytují na nějakém vymezeném území </a:t>
            </a:r>
          </a:p>
          <a:p>
            <a:r>
              <a:rPr lang="cs-CZ" b="1" dirty="0" smtClean="0"/>
              <a:t>Společenstvo</a:t>
            </a:r>
            <a:r>
              <a:rPr lang="cs-CZ" dirty="0" smtClean="0"/>
              <a:t> (biocenóza) – soubor všech jedinců všech druhů vyskytujících se společně na určitém souvislém území (fytocenóza, zoocenóza)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Ekosystém</a:t>
            </a:r>
            <a:r>
              <a:rPr lang="cs-CZ" dirty="0" smtClean="0"/>
              <a:t> – soubor všech jedinců všech druhů (společenstvo) v kombinaci s neživou přírodou (abiotické faktory)</a:t>
            </a:r>
          </a:p>
          <a:p>
            <a:r>
              <a:rPr lang="cs-CZ" b="1" dirty="0" smtClean="0"/>
              <a:t>Biosféra</a:t>
            </a:r>
            <a:r>
              <a:rPr lang="cs-CZ" dirty="0" smtClean="0"/>
              <a:t> - globální ekosystém celé země, zahrnující ty části atmosféry, litosféry a hydrosféry, které jsou kolonizovány živými tvory.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32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BIODIVERZITA = rozmanitost</a:t>
            </a:r>
            <a:r>
              <a:rPr lang="cs-CZ" dirty="0" smtClean="0"/>
              <a:t> živého světa – často je chápána jako rozmanitost společenstva z hlediska počtu druhů, z nichž je společenstvo tvořeno</a:t>
            </a:r>
          </a:p>
          <a:p>
            <a:r>
              <a:rPr lang="cs-CZ" dirty="0" smtClean="0"/>
              <a:t>Ekologie zkoumá, které faktory a procesy ovlivňují druhovou diverzitu. </a:t>
            </a:r>
          </a:p>
          <a:p>
            <a:r>
              <a:rPr lang="cs-CZ" dirty="0" smtClean="0"/>
              <a:t>lokální, regionální a globální biodiverzita =  </a:t>
            </a:r>
            <a:r>
              <a:rPr lang="cs-CZ" sz="2000" dirty="0" smtClean="0"/>
              <a:t>(</a:t>
            </a:r>
            <a:r>
              <a:rPr lang="pl-PL" sz="2000" dirty="0" smtClean="0"/>
              <a:t>Vyjadřuje celkový počet druhů na zemi)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0067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Biokoridor</a:t>
            </a:r>
            <a:r>
              <a:rPr lang="cs-CZ" dirty="0"/>
              <a:t> </a:t>
            </a:r>
            <a:r>
              <a:rPr lang="cs-CZ" dirty="0" smtClean="0"/>
              <a:t>je </a:t>
            </a:r>
            <a:r>
              <a:rPr lang="cs-CZ" dirty="0"/>
              <a:t>úsek krajiny, který umožňuje migraci organismů mezi jednotlivými biocentry. </a:t>
            </a:r>
          </a:p>
          <a:p>
            <a:r>
              <a:rPr lang="cs-CZ" dirty="0" smtClean="0"/>
              <a:t>Biokoridory </a:t>
            </a:r>
            <a:r>
              <a:rPr lang="cs-CZ" dirty="0"/>
              <a:t>jsou v naprosté většině případů přírodní plochy: strouhy, meze, aleje, souvislé pásy křovin, živé ploty apod. </a:t>
            </a:r>
            <a:r>
              <a:rPr lang="cs-CZ" dirty="0" smtClean="0"/>
              <a:t>Podobnou funkci má</a:t>
            </a:r>
            <a:r>
              <a:rPr lang="cs-CZ" dirty="0"/>
              <a:t> o umělý prvek - přechod pro zvěř přes dálnici.</a:t>
            </a:r>
          </a:p>
          <a:p>
            <a:r>
              <a:rPr lang="cs-CZ" b="1" dirty="0" smtClean="0"/>
              <a:t>Biomasa</a:t>
            </a:r>
            <a:r>
              <a:rPr lang="cs-CZ" dirty="0"/>
              <a:t> je souhrn látek tvořících těla všech živých organismů, jak rostlin tak i živočichů. Tímto pojmem často označujeme rostlinnou biomasu využitelnou pro energetické účely.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005064"/>
            <a:ext cx="3533377" cy="2650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977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/>
              <a:t>Dezertifikace</a:t>
            </a:r>
            <a:r>
              <a:rPr lang="cs-CZ" dirty="0"/>
              <a:t> je </a:t>
            </a:r>
            <a:r>
              <a:rPr lang="cs-CZ" dirty="0" smtClean="0"/>
              <a:t>proces, kterým se přeměňuje území </a:t>
            </a:r>
            <a:r>
              <a:rPr lang="cs-CZ" dirty="0"/>
              <a:t>na pouštní, polopouštní nebo podobně vypadající na vodu chudou oblast. </a:t>
            </a:r>
            <a:endParaRPr lang="cs-CZ" dirty="0" smtClean="0"/>
          </a:p>
          <a:p>
            <a:r>
              <a:rPr lang="cs-CZ" dirty="0" smtClean="0"/>
              <a:t>spásáním </a:t>
            </a:r>
            <a:r>
              <a:rPr lang="cs-CZ" dirty="0"/>
              <a:t>dobytkem a zvěří</a:t>
            </a:r>
          </a:p>
          <a:p>
            <a:r>
              <a:rPr lang="cs-CZ" dirty="0"/>
              <a:t>kácením zeleně v oblasti</a:t>
            </a:r>
          </a:p>
          <a:p>
            <a:r>
              <a:rPr lang="cs-CZ" dirty="0"/>
              <a:t>nadměrným odběrem vody pro závlahu zemědělské půdy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Společným prvkem je přetěžování míry, do které se spodní vody, půda a zeleň dokáží </a:t>
            </a:r>
            <a:r>
              <a:rPr lang="cs-CZ" dirty="0" smtClean="0"/>
              <a:t>obnovovat.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2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Endemit</a:t>
            </a:r>
            <a:r>
              <a:rPr lang="cs-CZ" dirty="0"/>
              <a:t>, </a:t>
            </a:r>
            <a:r>
              <a:rPr lang="cs-CZ" dirty="0" smtClean="0"/>
              <a:t>je </a:t>
            </a:r>
            <a:r>
              <a:rPr lang="cs-CZ" dirty="0"/>
              <a:t>organismus, který se vyskytuje </a:t>
            </a:r>
            <a:r>
              <a:rPr lang="cs-CZ" dirty="0" smtClean="0"/>
              <a:t>jen na</a:t>
            </a:r>
            <a:r>
              <a:rPr lang="cs-CZ" dirty="0"/>
              <a:t> určitém daném území. V úvahu se bere pouze přirozený výskyt. </a:t>
            </a:r>
            <a:br>
              <a:rPr lang="cs-CZ" dirty="0"/>
            </a:br>
            <a:endParaRPr lang="cs-CZ" dirty="0"/>
          </a:p>
          <a:p>
            <a:r>
              <a:rPr lang="cs-CZ" b="1" dirty="0"/>
              <a:t>Eutrofizace</a:t>
            </a:r>
            <a:r>
              <a:rPr lang="cs-CZ" dirty="0"/>
              <a:t> je proces obohacování vod o živiny, zejména dusík a fosfor. Rozlišujeme přirozenou eutrofizaci (jejímž hlavním zdrojem je výplach těchto živin z půdy a rozklad mrtvých organismů) a nepřirozenou, nadměrnou eutrofizaci způsobenou lidskou činností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478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Klimax</a:t>
            </a:r>
            <a:r>
              <a:rPr lang="cs-CZ" dirty="0"/>
              <a:t> </a:t>
            </a:r>
            <a:r>
              <a:rPr lang="cs-CZ" dirty="0" smtClean="0"/>
              <a:t>Jedná </a:t>
            </a:r>
            <a:r>
              <a:rPr lang="cs-CZ" dirty="0"/>
              <a:t>se o </a:t>
            </a:r>
            <a:r>
              <a:rPr lang="cs-CZ" dirty="0" smtClean="0"/>
              <a:t>společenstvo</a:t>
            </a:r>
            <a:r>
              <a:rPr lang="cs-CZ" dirty="0"/>
              <a:t>, které je </a:t>
            </a:r>
            <a:r>
              <a:rPr lang="cs-CZ" dirty="0" smtClean="0"/>
              <a:t>stabilní </a:t>
            </a:r>
            <a:r>
              <a:rPr lang="cs-CZ" dirty="0"/>
              <a:t>a neměnné. Tento stav nastává u stanovišť, které byly osídleny druhy nejlépe </a:t>
            </a:r>
            <a:r>
              <a:rPr lang="cs-CZ" dirty="0" smtClean="0"/>
              <a:t>adaptovanými na konkrétní místo.</a:t>
            </a:r>
          </a:p>
          <a:p>
            <a:endParaRPr lang="cs-CZ" dirty="0" smtClean="0"/>
          </a:p>
          <a:p>
            <a:r>
              <a:rPr lang="cs-CZ" b="1" dirty="0"/>
              <a:t>Kyselý déšť</a:t>
            </a:r>
            <a:r>
              <a:rPr lang="cs-CZ" dirty="0"/>
              <a:t> je </a:t>
            </a:r>
            <a:r>
              <a:rPr lang="cs-CZ" dirty="0" smtClean="0"/>
              <a:t>typ </a:t>
            </a:r>
            <a:r>
              <a:rPr lang="cs-CZ" dirty="0"/>
              <a:t>srážek s pH nižším než 5,6. Normální déšť má pH mírně pod 6 — je mírně kyselý. Toto přirozené okyselení způsobuje oxid uhličitý, který tvoří s vodou slabou kyselinu uhličitou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r>
              <a:rPr lang="cs-CZ" dirty="0"/>
              <a:t>Kyselý déšť je způsoben oxidy síry pocházejícími ze sopečné činnosti a spalování fosilních paliv, nebo také oxidy dusíku pocházejícími například z automobilů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76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58</TotalTime>
  <Words>347</Words>
  <Application>Microsoft Office PowerPoint</Application>
  <PresentationFormat>Předvádění na obrazovce (4:3)</PresentationFormat>
  <Paragraphs>65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Austin</vt:lpstr>
      <vt:lpstr>ZÁKLADY EKOLOGIE</vt:lpstr>
      <vt:lpstr>EKOLOGIE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ZÁKLADNÍ POJMY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EKOLOGIE</dc:title>
  <dc:creator>Macháňová Radka</dc:creator>
  <cp:lastModifiedBy>Macháňová Radka</cp:lastModifiedBy>
  <cp:revision>6</cp:revision>
  <dcterms:created xsi:type="dcterms:W3CDTF">2017-05-09T17:36:50Z</dcterms:created>
  <dcterms:modified xsi:type="dcterms:W3CDTF">2017-05-09T18:38:26Z</dcterms:modified>
</cp:coreProperties>
</file>