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80" r:id="rId3"/>
    <p:sldId id="293" r:id="rId4"/>
    <p:sldId id="294" r:id="rId5"/>
    <p:sldId id="296" r:id="rId6"/>
    <p:sldId id="295" r:id="rId7"/>
    <p:sldId id="297" r:id="rId8"/>
    <p:sldId id="27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9" autoAdjust="0"/>
    <p:restoredTop sz="98095" autoAdjust="0"/>
  </p:normalViewPr>
  <p:slideViewPr>
    <p:cSldViewPr snapToGrid="0">
      <p:cViewPr>
        <p:scale>
          <a:sx n="110" d="100"/>
          <a:sy n="110" d="100"/>
        </p:scale>
        <p:origin x="-19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20.5.2020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238836"/>
              </p:ext>
            </p:extLst>
          </p:nvPr>
        </p:nvGraphicFramePr>
        <p:xfrm>
          <a:off x="755650" y="981075"/>
          <a:ext cx="7632700" cy="41205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Práce a energie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Účinnost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VY_32_INOVACE_6_26_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ucinnost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Říjen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na základě dodané energie a vykonané práce určí účinnost stroje a vyhodnotí jeho hospodárnost.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54436"/>
            <a:ext cx="8640960" cy="8743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Již víme, že energii nelze vytvořit ani zničit, pouze se přeměňuje z jedné formy na jinou.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1392" y="1960851"/>
            <a:ext cx="8640960" cy="4976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Nyní se podíváme, jak s energií hospodaří různá zařízení. 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5769" y="2587705"/>
            <a:ext cx="8640960" cy="483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1. Klasická žárovka: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18433" name="Picture 1" descr="C:\Users\Tom\AppData\Local\Microsoft\Windows\Temporary Internet Files\Content.IE5\1000IGUH\MC9004040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9062" y="2924355"/>
            <a:ext cx="1954935" cy="2310741"/>
          </a:xfrm>
          <a:prstGeom prst="rect">
            <a:avLst/>
          </a:prstGeom>
          <a:noFill/>
        </p:spPr>
      </p:pic>
      <p:sp>
        <p:nvSpPr>
          <p:cNvPr id="9" name="Šipka doprava 8"/>
          <p:cNvSpPr/>
          <p:nvPr/>
        </p:nvSpPr>
        <p:spPr>
          <a:xfrm>
            <a:off x="500331" y="2950236"/>
            <a:ext cx="3226279" cy="222561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Elektrická energie</a:t>
            </a:r>
          </a:p>
          <a:p>
            <a:pPr algn="ctr"/>
            <a:r>
              <a:rPr lang="cs-CZ" sz="2400" b="1" dirty="0" smtClean="0"/>
              <a:t>100 %</a:t>
            </a:r>
            <a:endParaRPr lang="cs-CZ" sz="2400" b="1" dirty="0"/>
          </a:p>
        </p:txBody>
      </p:sp>
      <p:sp>
        <p:nvSpPr>
          <p:cNvPr id="10" name="Šipka doprava 9"/>
          <p:cNvSpPr/>
          <p:nvPr/>
        </p:nvSpPr>
        <p:spPr>
          <a:xfrm rot="21241414">
            <a:off x="5663821" y="2880452"/>
            <a:ext cx="2012830" cy="60421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Světlo 5 %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5639" y="5417388"/>
            <a:ext cx="8640960" cy="1199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Vidíme, že na užitečný druh energie je přeměněna jen malá část. Žárovka je proto velmi nehospodárná. </a:t>
            </a:r>
          </a:p>
          <a:p>
            <a:r>
              <a:rPr lang="cs-CZ" sz="2400" b="1" dirty="0" smtClean="0"/>
              <a:t>Většinu energie přemění na teplo.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Šipka doprava 10"/>
          <p:cNvSpPr/>
          <p:nvPr/>
        </p:nvSpPr>
        <p:spPr>
          <a:xfrm rot="1017588">
            <a:off x="5550037" y="3340738"/>
            <a:ext cx="2374220" cy="2137363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Teplo 95 %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5769" y="827916"/>
            <a:ext cx="8640960" cy="483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2. Úsporná žárovka: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Šipka doprava 8"/>
          <p:cNvSpPr/>
          <p:nvPr/>
        </p:nvSpPr>
        <p:spPr>
          <a:xfrm>
            <a:off x="750496" y="2182484"/>
            <a:ext cx="3226279" cy="222561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Elektrická energie</a:t>
            </a:r>
          </a:p>
          <a:p>
            <a:pPr algn="ctr"/>
            <a:r>
              <a:rPr lang="cs-CZ" sz="2400" b="1" dirty="0" smtClean="0"/>
              <a:t>100 %</a:t>
            </a:r>
            <a:endParaRPr lang="cs-CZ" sz="2400" b="1" dirty="0"/>
          </a:p>
        </p:txBody>
      </p:sp>
      <p:sp>
        <p:nvSpPr>
          <p:cNvPr id="10" name="Šipka doprava 9"/>
          <p:cNvSpPr/>
          <p:nvPr/>
        </p:nvSpPr>
        <p:spPr>
          <a:xfrm rot="21241414">
            <a:off x="5630134" y="1944562"/>
            <a:ext cx="2012830" cy="91986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Světlo 30 %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34266" y="5742096"/>
            <a:ext cx="8640960" cy="8312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Tato žárovka hospodaří s energií o poznání lépe. Na užitečný druh energie (světlo) přemění téměř třetinu elektrické energie.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Šipka doprava 10"/>
          <p:cNvSpPr/>
          <p:nvPr/>
        </p:nvSpPr>
        <p:spPr>
          <a:xfrm rot="1017588">
            <a:off x="5648361" y="3001338"/>
            <a:ext cx="2374220" cy="187724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Teplo 70 %</a:t>
            </a:r>
            <a:endParaRPr lang="cs-CZ" sz="2400" b="1" dirty="0"/>
          </a:p>
        </p:txBody>
      </p:sp>
      <p:pic>
        <p:nvPicPr>
          <p:cNvPr id="33795" name="Picture 3" descr="C:\Users\Tom\AppData\Local\Microsoft\Windows\Temporary Internet Files\Content.IE5\1000IGUH\MC900434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665" y="1984076"/>
            <a:ext cx="1159445" cy="2723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5769" y="827915"/>
            <a:ext cx="8640960" cy="8197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Abychom vyjádřili hospodárnost zařízení, používáme fyzikální veličinu účinnost, kterou značíme ƞ </a:t>
            </a:r>
            <a:r>
              <a:rPr lang="cs-CZ" sz="2400" b="1" smtClean="0"/>
              <a:t>(řecké </a:t>
            </a:r>
            <a:r>
              <a:rPr lang="cs-CZ" sz="2400" b="1" dirty="0" smtClean="0"/>
              <a:t>písmeno éta).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17653" y="2809116"/>
            <a:ext cx="5650302" cy="14092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Velikost účinnosti je číslo vždy menší nebo rovno 1. Čím více se blížíme k číslu 1, </a:t>
            </a:r>
          </a:p>
          <a:p>
            <a:r>
              <a:rPr lang="cs-CZ" sz="2400" b="1" dirty="0" smtClean="0"/>
              <a:t>tím je účinnost větší.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34267" y="1860210"/>
            <a:ext cx="8640960" cy="520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Účinnost je podíl vykonané (užitečné) práce a dodané energie.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41779" y="2666102"/>
          <a:ext cx="25431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Rovnice" r:id="rId3" imgW="774364" imgH="457002" progId="Equation.3">
                  <p:embed/>
                </p:oleObj>
              </mc:Choice>
              <mc:Fallback>
                <p:oleObj name="Rovnice" r:id="rId3" imgW="774364" imgH="45700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9" y="2666102"/>
                        <a:ext cx="2543175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4339086" y="5313872"/>
            <a:ext cx="4524637" cy="9747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 vynásobení 100 dostaneme účinnost v procentech.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59991" y="5071104"/>
          <a:ext cx="3919538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Rovnice" r:id="rId5" imgW="1193800" imgH="457200" progId="Equation.3">
                  <p:embed/>
                </p:oleObj>
              </mc:Choice>
              <mc:Fallback>
                <p:oleObj name="Rovnice" r:id="rId5" imgW="11938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91" y="5071104"/>
                        <a:ext cx="3919538" cy="150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32812"/>
              </p:ext>
            </p:extLst>
          </p:nvPr>
        </p:nvGraphicFramePr>
        <p:xfrm>
          <a:off x="4307025" y="905770"/>
          <a:ext cx="4578183" cy="5589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79111"/>
                <a:gridCol w="1199072"/>
              </a:tblGrid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zařízení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účinnost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parní stroj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benzínový</a:t>
                      </a:r>
                      <a:r>
                        <a:rPr lang="cs-CZ" baseline="0" dirty="0" smtClean="0"/>
                        <a:t> motor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naftový (diesel) motor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parní turbína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elektromotor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generátor el. napětí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95 %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sluneční</a:t>
                      </a:r>
                      <a:r>
                        <a:rPr lang="cs-CZ" baseline="0" dirty="0" smtClean="0"/>
                        <a:t> baterie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sluneční</a:t>
                      </a:r>
                      <a:r>
                        <a:rPr lang="cs-CZ" baseline="0" dirty="0" smtClean="0"/>
                        <a:t> kolektor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krbová kamna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kamna na uhlí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/>
                </a:tc>
              </a:tr>
              <a:tr h="465831">
                <a:tc>
                  <a:txBody>
                    <a:bodyPr/>
                    <a:lstStyle/>
                    <a:p>
                      <a:r>
                        <a:rPr lang="cs-CZ" dirty="0" smtClean="0"/>
                        <a:t>kotel ústředního topení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50167" y="931653"/>
            <a:ext cx="3847381" cy="1992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Tabulka účinnosti některých zařízení ukazuje, </a:t>
            </a:r>
          </a:p>
          <a:p>
            <a:r>
              <a:rPr lang="cs-CZ" sz="2400" b="1" dirty="0" smtClean="0"/>
              <a:t>kolik % z dodané energie přemění zařízení na užitečnou práci.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5769" y="827916"/>
            <a:ext cx="8640960" cy="474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Práce se dá vypočítat jako součin výkonu a času. Vzorec upravíme: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1138357" y="1670080"/>
          <a:ext cx="6464300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Rovnice" r:id="rId3" imgW="1968480" imgH="469800" progId="Equation.3">
                  <p:embed/>
                </p:oleObj>
              </mc:Choice>
              <mc:Fallback>
                <p:oleObj name="Rovnice" r:id="rId3" imgW="19684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357" y="1670080"/>
                        <a:ext cx="6464300" cy="154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232913" y="3329795"/>
            <a:ext cx="8643668" cy="9747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Účinnost můžeme tedy vypočítat také podle výkonu a dodaného výkonu, kterému říkáme příkon.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52228" name="Object 5"/>
          <p:cNvGraphicFramePr>
            <a:graphicFrameLocks noChangeAspect="1"/>
          </p:cNvGraphicFramePr>
          <p:nvPr/>
        </p:nvGraphicFramePr>
        <p:xfrm>
          <a:off x="2994535" y="4756030"/>
          <a:ext cx="2211387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Rovnice" r:id="rId5" imgW="672840" imgH="444240" progId="Equation.3">
                  <p:embed/>
                </p:oleObj>
              </mc:Choice>
              <mc:Fallback>
                <p:oleObj name="Rovnice" r:id="rId5" imgW="6728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535" y="4756030"/>
                        <a:ext cx="2211387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794076" y="4456980"/>
            <a:ext cx="1081177" cy="632605"/>
          </a:xfrm>
          <a:prstGeom prst="wedgeRoundRectCallout">
            <a:avLst>
              <a:gd name="adj1" fmla="val -133333"/>
              <a:gd name="adj2" fmla="val 5022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Výkon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756694" y="5687682"/>
            <a:ext cx="1081177" cy="632605"/>
          </a:xfrm>
          <a:prstGeom prst="wedgeRoundRectCallout">
            <a:avLst>
              <a:gd name="adj1" fmla="val -133333"/>
              <a:gd name="adj2" fmla="val -3431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Příkon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5769" y="827916"/>
            <a:ext cx="8640960" cy="8283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Příklad 1: Jaká je účinnost parního stroje, který spotřebuje energii 800 MJ a vykoná přitom užitečnou práci o velikosti 80 MJ?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97548" y="5518029"/>
            <a:ext cx="4776157" cy="8482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Odpověď:</a:t>
            </a:r>
          </a:p>
          <a:p>
            <a:r>
              <a:rPr lang="cs-CZ" sz="2400" b="1" dirty="0" smtClean="0"/>
              <a:t>Účinnost parního stroje je 10 %.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50166" y="4166557"/>
            <a:ext cx="3588589" cy="2208364"/>
            <a:chOff x="250166" y="3735236"/>
            <a:chExt cx="3588589" cy="2208364"/>
          </a:xfrm>
        </p:grpSpPr>
        <p:sp>
          <p:nvSpPr>
            <p:cNvPr id="15" name="TextovéPole 14"/>
            <p:cNvSpPr txBox="1"/>
            <p:nvPr/>
          </p:nvSpPr>
          <p:spPr>
            <a:xfrm>
              <a:off x="250166" y="3735236"/>
              <a:ext cx="3588589" cy="22083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cs-CZ" sz="2400" dirty="0" smtClean="0"/>
                <a:t>Výpočet:</a:t>
              </a:r>
            </a:p>
            <a:p>
              <a:endParaRPr lang="cs-CZ" sz="2400" b="1" dirty="0" smtClean="0"/>
            </a:p>
            <a:p>
              <a:endParaRPr lang="cs-CZ" sz="2400" b="1" dirty="0" smtClean="0"/>
            </a:p>
            <a:p>
              <a:endParaRPr lang="cs-CZ" sz="2400" b="1" dirty="0" smtClean="0"/>
            </a:p>
            <a:p>
              <a:r>
                <a:rPr lang="cs-CZ" sz="2400" b="1" dirty="0" smtClean="0"/>
                <a:t/>
              </a:r>
              <a:br>
                <a:rPr lang="cs-CZ" sz="2400" b="1" dirty="0" smtClean="0"/>
              </a:br>
              <a:endParaRPr lang="cs-CZ" sz="2400" b="1" dirty="0" smtClean="0"/>
            </a:p>
            <a:p>
              <a:endParaRPr lang="cs-CZ" sz="2400" b="1" dirty="0" smtClean="0"/>
            </a:p>
            <a:p>
              <a:r>
                <a:rPr lang="cs-CZ" sz="2400" b="1" dirty="0" smtClean="0"/>
                <a:t> </a:t>
              </a:r>
              <a:endParaRPr lang="cs-CZ" sz="2400" b="1" dirty="0"/>
            </a:p>
          </p:txBody>
        </p:sp>
        <p:graphicFrame>
          <p:nvGraphicFramePr>
            <p:cNvPr id="54281" name="Object 9"/>
            <p:cNvGraphicFramePr>
              <a:graphicFrameLocks noChangeAspect="1"/>
            </p:cNvGraphicFramePr>
            <p:nvPr/>
          </p:nvGraphicFramePr>
          <p:xfrm>
            <a:off x="268288" y="4226404"/>
            <a:ext cx="2917825" cy="158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3" name="Rovnice" r:id="rId3" imgW="1587240" imgH="863280" progId="Equation.3">
                    <p:embed/>
                  </p:oleObj>
                </mc:Choice>
                <mc:Fallback>
                  <p:oleObj name="Rovnice" r:id="rId3" imgW="1587240" imgH="8632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288" y="4226404"/>
                          <a:ext cx="2917825" cy="158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ovéPole 16"/>
          <p:cNvSpPr txBox="1"/>
          <p:nvPr/>
        </p:nvSpPr>
        <p:spPr>
          <a:xfrm>
            <a:off x="235788" y="2004202"/>
            <a:ext cx="3588589" cy="1613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Zápis:</a:t>
            </a:r>
          </a:p>
          <a:p>
            <a:r>
              <a:rPr lang="cs-CZ" sz="2400" b="1" dirty="0" err="1" smtClean="0"/>
              <a:t>E</a:t>
            </a:r>
            <a:r>
              <a:rPr lang="cs-CZ" sz="2400" b="1" baseline="-25000" dirty="0" err="1" smtClean="0"/>
              <a:t>dodaná</a:t>
            </a:r>
            <a:r>
              <a:rPr lang="cs-CZ" sz="2400" b="1" dirty="0" smtClean="0"/>
              <a:t> = 800 MJ</a:t>
            </a:r>
          </a:p>
          <a:p>
            <a:r>
              <a:rPr lang="cs-CZ" sz="2400" b="1" dirty="0" err="1" smtClean="0"/>
              <a:t>W</a:t>
            </a:r>
            <a:r>
              <a:rPr lang="cs-CZ" sz="2400" b="1" baseline="-25000" dirty="0" err="1" smtClean="0"/>
              <a:t>vykonaná</a:t>
            </a:r>
            <a:r>
              <a:rPr lang="cs-CZ" sz="2400" b="1" dirty="0" smtClean="0"/>
              <a:t> = 80 MJ</a:t>
            </a:r>
          </a:p>
          <a:p>
            <a:r>
              <a:rPr lang="cs-CZ" sz="2400" b="1" dirty="0" smtClean="0"/>
              <a:t>ƞ = ? % 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54283" name="Picture 11" descr="C:\Users\Tom\AppData\Local\Microsoft\Windows\Temporary Internet Files\Content.IE5\VY3E904K\MP90014550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1" y="2004779"/>
            <a:ext cx="4779034" cy="3154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/>
              <a:t>RAUNER, Karel, Josef PETŘÍK, Jitka PROŠKOVÁ a Miroslav RANDA. NAKLADATELSTVÍ FRAUS. </a:t>
            </a:r>
            <a:r>
              <a:rPr lang="cs-CZ" sz="1200" i="1" dirty="0"/>
              <a:t>Fyzika 8</a:t>
            </a:r>
            <a:r>
              <a:rPr lang="cs-CZ" sz="1200" dirty="0"/>
              <a:t>: </a:t>
            </a:r>
            <a:r>
              <a:rPr lang="cs-CZ" sz="1200" i="1" dirty="0"/>
              <a:t>učebnice pro základní školy a víceletá gymnázia</a:t>
            </a:r>
            <a:r>
              <a:rPr lang="cs-CZ" sz="1200" dirty="0"/>
              <a:t>. 1. Plzeň: Fraus, 2006. ISBN 80-7238-525-9</a:t>
            </a:r>
            <a:r>
              <a:rPr lang="cs-CZ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</a:t>
            </a:r>
            <a:r>
              <a:rPr lang="cs-CZ" sz="1200" smtClean="0"/>
              <a:t>2012-09-01]. </a:t>
            </a:r>
            <a:r>
              <a:rPr lang="cs-CZ" sz="1200" dirty="0" smtClean="0"/>
              <a:t>Dostupné z: http://office.microsoft.com</a:t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Účinnost</a:t>
            </a: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6168</TotalTime>
  <Words>451</Words>
  <Application>Microsoft Office PowerPoint</Application>
  <PresentationFormat>Předvádění na obrazovce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sady Office</vt:lpstr>
      <vt:lpstr>Rovnice</vt:lpstr>
      <vt:lpstr>Prezentace aplikace PowerPoint</vt:lpstr>
      <vt:lpstr>Účinnost</vt:lpstr>
      <vt:lpstr>Účinnost</vt:lpstr>
      <vt:lpstr>Účinnost</vt:lpstr>
      <vt:lpstr>Účinnost</vt:lpstr>
      <vt:lpstr>Účinnost</vt:lpstr>
      <vt:lpstr>Účinnost</vt:lpstr>
      <vt:lpstr>Účinnost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Macháňová Radka</cp:lastModifiedBy>
  <cp:revision>625</cp:revision>
  <dcterms:created xsi:type="dcterms:W3CDTF">2012-01-30T16:05:08Z</dcterms:created>
  <dcterms:modified xsi:type="dcterms:W3CDTF">2020-05-20T18:02:30Z</dcterms:modified>
</cp:coreProperties>
</file>